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5" r:id="rId10"/>
    <p:sldId id="263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405" autoAdjust="0"/>
    <p:restoredTop sz="94627" autoAdjust="0"/>
  </p:normalViewPr>
  <p:slideViewPr>
    <p:cSldViewPr>
      <p:cViewPr varScale="1">
        <p:scale>
          <a:sx n="70" d="100"/>
          <a:sy n="70" d="100"/>
        </p:scale>
        <p:origin x="-8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Microsoft_Office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2011 Units by</a:t>
            </a:r>
            <a:r>
              <a:rPr lang="en-US" sz="1600" baseline="0" dirty="0" smtClean="0"/>
              <a:t> Barrier Type</a:t>
            </a:r>
            <a:endParaRPr lang="en-US" sz="1600" dirty="0"/>
          </a:p>
        </c:rich>
      </c:tx>
      <c:layout>
        <c:manualLayout>
          <c:xMode val="edge"/>
          <c:yMode val="edge"/>
          <c:x val="0.14927958223972004"/>
          <c:y val="3.0303030303030311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by Barrier Type</c:v>
                </c:pt>
              </c:strCache>
            </c:strRef>
          </c:tx>
          <c:dPt>
            <c:idx val="2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1.3349670576892177E-2"/>
                  <c:y val="5.4790449580899174E-2"/>
                </c:manualLayout>
              </c:layout>
              <c:showPercent val="1"/>
            </c:dLbl>
            <c:dLbl>
              <c:idx val="1"/>
              <c:layout>
                <c:manualLayout>
                  <c:x val="-3.2738764797257485E-3"/>
                  <c:y val="-4.8955634577935822E-2"/>
                </c:manualLayout>
              </c:layout>
              <c:showPercent val="1"/>
            </c:dLbl>
            <c:dLbl>
              <c:idx val="2"/>
              <c:layout>
                <c:manualLayout>
                  <c:x val="3.3701904283241256E-4"/>
                  <c:y val="6.0496570993142776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Percent val="1"/>
          </c:dLbls>
          <c:cat>
            <c:strRef>
              <c:f>Sheet1!$A$2:$A$4</c:f>
              <c:strCache>
                <c:ptCount val="3"/>
                <c:pt idx="0">
                  <c:v>No Barrier</c:v>
                </c:pt>
                <c:pt idx="1">
                  <c:v>Permanent Barrier</c:v>
                </c:pt>
                <c:pt idx="2">
                  <c:v>Absorbable Barrier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0.18000000000000024</c:v>
                </c:pt>
                <c:pt idx="1">
                  <c:v>0.46</c:v>
                </c:pt>
                <c:pt idx="2">
                  <c:v>0.36000000000000032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6428286307961504"/>
          <c:y val="0.28933663533994119"/>
          <c:w val="0.31488380358705803"/>
          <c:h val="0.61571670476674256"/>
        </c:manualLayout>
      </c:layout>
      <c:txPr>
        <a:bodyPr/>
        <a:lstStyle/>
        <a:p>
          <a:pPr>
            <a:defRPr sz="1200" b="1"/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6075911847225993"/>
          <c:y val="9.2869914698162734E-2"/>
          <c:w val="0.58627496774767129"/>
          <c:h val="0.72121145013123367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No Barrier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Sheet1!$B$2:$B$7</c:f>
              <c:numCache>
                <c:formatCode>_("$"* #,##0_);_("$"* \(#,##0\);_("$"* "-"??_);_(@_)</c:formatCode>
                <c:ptCount val="6"/>
                <c:pt idx="0">
                  <c:v>9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Permanent Barrier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Sheet1!$C$2:$C$7</c:f>
              <c:numCache>
                <c:formatCode>_("$"* #,##0_);_("$"* \(#,##0\);_("$"* "-"??_);_(@_)</c:formatCode>
                <c:ptCount val="6"/>
                <c:pt idx="0">
                  <c:v>158</c:v>
                </c:pt>
                <c:pt idx="1">
                  <c:v>150</c:v>
                </c:pt>
                <c:pt idx="2">
                  <c:v>140</c:v>
                </c:pt>
                <c:pt idx="3">
                  <c:v>129</c:v>
                </c:pt>
                <c:pt idx="4">
                  <c:v>129</c:v>
                </c:pt>
                <c:pt idx="5">
                  <c:v>118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Absorbable Barrier</c:v>
                </c:pt>
              </c:strCache>
            </c:strRef>
          </c:tx>
          <c:spPr>
            <a:solidFill>
              <a:srgbClr val="00B050"/>
            </a:solidFill>
          </c:spPr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Sheet1!$D$2:$D$7</c:f>
              <c:numCache>
                <c:formatCode>_("$"* #,##0_);_("$"* \(#,##0\);_("$"* "-"??_);_(@_)</c:formatCode>
                <c:ptCount val="6"/>
                <c:pt idx="0">
                  <c:v>40</c:v>
                </c:pt>
                <c:pt idx="1">
                  <c:v>70</c:v>
                </c:pt>
                <c:pt idx="2">
                  <c:v>91</c:v>
                </c:pt>
                <c:pt idx="3">
                  <c:v>105</c:v>
                </c:pt>
                <c:pt idx="4">
                  <c:v>117</c:v>
                </c:pt>
                <c:pt idx="5">
                  <c:v>140</c:v>
                </c:pt>
              </c:numCache>
            </c:numRef>
          </c:val>
        </c:ser>
        <c:overlap val="100"/>
        <c:axId val="176262528"/>
        <c:axId val="58999936"/>
      </c:barChart>
      <c:catAx>
        <c:axId val="1762625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fr-FR"/>
          </a:p>
        </c:txPr>
        <c:crossAx val="58999936"/>
        <c:crosses val="autoZero"/>
        <c:auto val="1"/>
        <c:lblAlgn val="ctr"/>
        <c:lblOffset val="100"/>
      </c:catAx>
      <c:valAx>
        <c:axId val="58999936"/>
        <c:scaling>
          <c:orientation val="minMax"/>
          <c:max val="300"/>
          <c:min val="0"/>
        </c:scaling>
        <c:axPos val="l"/>
        <c:majorGridlines/>
        <c:numFmt formatCode="&quot;$&quot;#,##0" sourceLinked="0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176262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156167979002628"/>
          <c:y val="0.22843959021251375"/>
          <c:w val="0.24493371591262991"/>
          <c:h val="0.54187992125984263"/>
        </c:manualLayout>
      </c:layout>
      <c:txPr>
        <a:bodyPr/>
        <a:lstStyle/>
        <a:p>
          <a:pPr>
            <a:defRPr sz="1200" b="1"/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5B8F76B-C5B6-4662-957A-EC10D4D1DAC6}" type="datetimeFigureOut">
              <a:rPr lang="fr-FR" smtClean="0"/>
              <a:pPr/>
              <a:t>20/09/2011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BFA792C-5B87-470D-BB8F-8661C47841D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occ&#176;%20PCO_0001.wm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Absorbable </a:t>
            </a:r>
            <a:r>
              <a:rPr lang="fr-FR" dirty="0" err="1" smtClean="0"/>
              <a:t>barriers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the future or </a:t>
            </a:r>
            <a:r>
              <a:rPr lang="fr-FR" dirty="0" err="1" smtClean="0"/>
              <a:t>just</a:t>
            </a:r>
            <a:r>
              <a:rPr lang="fr-FR" dirty="0" smtClean="0"/>
              <a:t> a trend 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Marc LEPERE M. D.</a:t>
            </a:r>
          </a:p>
          <a:p>
            <a:r>
              <a:rPr lang="fr-FR" sz="2400" dirty="0" smtClean="0"/>
              <a:t>BARD EUROPEAN SYMPOSIUM </a:t>
            </a:r>
          </a:p>
          <a:p>
            <a:r>
              <a:rPr lang="fr-FR" sz="1400" dirty="0" smtClean="0"/>
              <a:t>PRAGUE SEPT 23 20011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How </a:t>
            </a:r>
            <a:r>
              <a:rPr lang="fr-FR" dirty="0" err="1" smtClean="0"/>
              <a:t>does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?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Mesothelial</a:t>
            </a:r>
            <a:r>
              <a:rPr lang="fr-FR" dirty="0" smtClean="0"/>
              <a:t> </a:t>
            </a:r>
            <a:r>
              <a:rPr lang="fr-FR" dirty="0" err="1" smtClean="0"/>
              <a:t>healing</a:t>
            </a:r>
            <a:r>
              <a:rPr lang="fr-FR" dirty="0" smtClean="0"/>
              <a:t> quick and effective</a:t>
            </a:r>
          </a:p>
          <a:p>
            <a:r>
              <a:rPr lang="fr-FR" dirty="0" err="1" smtClean="0"/>
              <a:t>Neoperitonisation</a:t>
            </a:r>
            <a:r>
              <a:rPr lang="fr-FR" dirty="0"/>
              <a:t> </a:t>
            </a:r>
            <a:r>
              <a:rPr lang="fr-FR" dirty="0" smtClean="0"/>
              <a:t>: 3 </a:t>
            </a:r>
            <a:r>
              <a:rPr lang="fr-FR" dirty="0" err="1" smtClean="0"/>
              <a:t>days</a:t>
            </a:r>
            <a:r>
              <a:rPr lang="fr-FR" dirty="0" smtClean="0"/>
              <a:t> !!!</a:t>
            </a:r>
          </a:p>
          <a:p>
            <a:endParaRPr lang="fr-FR" dirty="0"/>
          </a:p>
        </p:txBody>
      </p:sp>
      <p:pic>
        <p:nvPicPr>
          <p:cNvPr id="4" name="Picture 35" descr="C:\Mes Documents\MICHEL\PRESENTA\IMAGES\PCOFMEB2.PC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140968"/>
            <a:ext cx="2304256" cy="324908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Coming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margins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growing</a:t>
            </a:r>
            <a:r>
              <a:rPr lang="fr-FR" dirty="0" smtClean="0"/>
              <a:t> up </a:t>
            </a:r>
            <a:r>
              <a:rPr lang="fr-FR" dirty="0" err="1" smtClean="0"/>
              <a:t>side</a:t>
            </a:r>
            <a:r>
              <a:rPr lang="fr-FR" dirty="0" smtClean="0"/>
              <a:t> to </a:t>
            </a:r>
            <a:r>
              <a:rPr lang="fr-FR" dirty="0" err="1" smtClean="0"/>
              <a:t>side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90825" y="2454275"/>
            <a:ext cx="35623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Complete « </a:t>
            </a:r>
            <a:r>
              <a:rPr lang="fr-FR" dirty="0" err="1" smtClean="0"/>
              <a:t>carpet</a:t>
            </a:r>
            <a:r>
              <a:rPr lang="fr-FR" dirty="0" smtClean="0"/>
              <a:t> »</a:t>
            </a:r>
            <a:br>
              <a:rPr lang="fr-FR" dirty="0" smtClean="0"/>
            </a:br>
            <a:r>
              <a:rPr lang="fr-FR" dirty="0" err="1" smtClean="0"/>
              <a:t>at</a:t>
            </a:r>
            <a:r>
              <a:rPr lang="fr-FR" dirty="0" smtClean="0"/>
              <a:t> day7 </a:t>
            </a:r>
            <a:endParaRPr lang="fr-FR" dirty="0"/>
          </a:p>
        </p:txBody>
      </p:sp>
      <p:pic>
        <p:nvPicPr>
          <p:cNvPr id="4" name="Picture 15" descr="C:\Mes Documents\MICHEL\PRESENTA\IMAGES\PCO\présentation-3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00250" y="2316162"/>
            <a:ext cx="51435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Peritoneal</a:t>
            </a:r>
            <a:r>
              <a:rPr lang="fr-FR" dirty="0" smtClean="0"/>
              <a:t> </a:t>
            </a:r>
            <a:r>
              <a:rPr lang="fr-FR" dirty="0" err="1" smtClean="0"/>
              <a:t>adhesions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 smtClean="0"/>
              <a:t>Useful</a:t>
            </a:r>
            <a:endParaRPr lang="fr-FR" dirty="0" smtClean="0"/>
          </a:p>
          <a:p>
            <a:pPr lvl="1"/>
            <a:r>
              <a:rPr lang="fr-FR" dirty="0" err="1" smtClean="0"/>
              <a:t>Omentum</a:t>
            </a:r>
            <a:endParaRPr lang="fr-FR" dirty="0" smtClean="0"/>
          </a:p>
          <a:p>
            <a:pPr lvl="1"/>
            <a:r>
              <a:rPr lang="fr-FR" dirty="0" err="1" smtClean="0"/>
              <a:t>Bringing</a:t>
            </a:r>
            <a:r>
              <a:rPr lang="fr-FR" dirty="0" smtClean="0"/>
              <a:t> </a:t>
            </a:r>
            <a:r>
              <a:rPr lang="fr-FR" dirty="0" err="1" smtClean="0"/>
              <a:t>mesothelium</a:t>
            </a:r>
            <a:r>
              <a:rPr lang="fr-FR" dirty="0" smtClean="0"/>
              <a:t> </a:t>
            </a:r>
          </a:p>
          <a:p>
            <a:pPr lvl="1"/>
            <a:r>
              <a:rPr lang="fr-FR" dirty="0" err="1" smtClean="0"/>
              <a:t>Bridging</a:t>
            </a:r>
            <a:r>
              <a:rPr lang="fr-FR" dirty="0" smtClean="0"/>
              <a:t>  </a:t>
            </a:r>
            <a:r>
              <a:rPr lang="fr-FR" dirty="0" err="1" smtClean="0"/>
              <a:t>uncovered</a:t>
            </a:r>
            <a:r>
              <a:rPr lang="fr-FR" dirty="0" smtClean="0"/>
              <a:t> areas </a:t>
            </a:r>
          </a:p>
          <a:p>
            <a:r>
              <a:rPr lang="fr-FR" dirty="0" err="1" smtClean="0"/>
              <a:t>Harmful</a:t>
            </a:r>
            <a:endParaRPr lang="fr-FR" dirty="0" smtClean="0"/>
          </a:p>
          <a:p>
            <a:pPr lvl="1"/>
            <a:r>
              <a:rPr lang="fr-FR" dirty="0" smtClean="0"/>
              <a:t>If </a:t>
            </a:r>
            <a:r>
              <a:rPr lang="fr-FR" dirty="0" err="1" smtClean="0"/>
              <a:t>responsible</a:t>
            </a:r>
            <a:r>
              <a:rPr lang="fr-FR" dirty="0" smtClean="0"/>
              <a:t> of digestive </a:t>
            </a:r>
            <a:r>
              <a:rPr lang="fr-FR" dirty="0" err="1" smtClean="0"/>
              <a:t>fixity</a:t>
            </a:r>
            <a:endParaRPr lang="fr-FR" dirty="0" smtClean="0"/>
          </a:p>
          <a:p>
            <a:pPr lvl="1"/>
            <a:r>
              <a:rPr lang="fr-FR" dirty="0" smtClean="0"/>
              <a:t>But: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err="1" smtClean="0"/>
              <a:t>layers</a:t>
            </a:r>
            <a:r>
              <a:rPr lang="fr-FR" dirty="0" smtClean="0"/>
              <a:t> of </a:t>
            </a:r>
            <a:r>
              <a:rPr lang="fr-FR" dirty="0" err="1" smtClean="0"/>
              <a:t>mesothelium</a:t>
            </a:r>
            <a:r>
              <a:rPr lang="fr-FR" dirty="0" smtClean="0"/>
              <a:t> do not stick if </a:t>
            </a:r>
            <a:r>
              <a:rPr lang="fr-FR" dirty="0" err="1" smtClean="0"/>
              <a:t>they</a:t>
            </a:r>
            <a:r>
              <a:rPr lang="fr-FR" dirty="0" smtClean="0"/>
              <a:t> are in motion  </a:t>
            </a:r>
          </a:p>
          <a:p>
            <a:pPr lvl="1"/>
            <a:r>
              <a:rPr lang="fr-FR" dirty="0" err="1" smtClean="0"/>
              <a:t>Laparosocopy</a:t>
            </a:r>
            <a:r>
              <a:rPr lang="fr-FR" dirty="0" smtClean="0"/>
              <a:t> : </a:t>
            </a:r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bowel</a:t>
            </a:r>
            <a:r>
              <a:rPr lang="fr-FR" dirty="0" smtClean="0"/>
              <a:t> </a:t>
            </a:r>
            <a:r>
              <a:rPr lang="fr-FR" dirty="0" err="1" smtClean="0"/>
              <a:t>ileus</a:t>
            </a:r>
            <a:endParaRPr lang="fr-FR" dirty="0" smtClean="0"/>
          </a:p>
          <a:p>
            <a:pPr lvl="1"/>
            <a:r>
              <a:rPr lang="fr-FR" dirty="0" err="1" smtClean="0"/>
              <a:t>Bowel</a:t>
            </a:r>
            <a:r>
              <a:rPr lang="fr-FR" dirty="0" smtClean="0"/>
              <a:t> obstruction : </a:t>
            </a:r>
            <a:r>
              <a:rPr lang="fr-FR" dirty="0" err="1" smtClean="0"/>
              <a:t>foreign</a:t>
            </a:r>
            <a:r>
              <a:rPr lang="fr-FR" dirty="0" smtClean="0"/>
              <a:t> body </a:t>
            </a:r>
            <a:r>
              <a:rPr lang="fr-FR" dirty="0" err="1" smtClean="0"/>
              <a:t>macrophagic</a:t>
            </a:r>
            <a:r>
              <a:rPr lang="fr-FR" dirty="0" smtClean="0"/>
              <a:t> </a:t>
            </a:r>
            <a:r>
              <a:rPr lang="fr-FR" dirty="0" err="1" smtClean="0"/>
              <a:t>reaction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cc° PCO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750912"/>
            <a:ext cx="68580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9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Barriers</a:t>
            </a:r>
            <a:r>
              <a:rPr lang="fr-FR" dirty="0" smtClean="0"/>
              <a:t> : </a:t>
            </a:r>
            <a:r>
              <a:rPr lang="fr-FR" dirty="0" err="1" smtClean="0"/>
              <a:t>resorbable</a:t>
            </a:r>
            <a:r>
              <a:rPr lang="fr-FR" dirty="0" smtClean="0"/>
              <a:t> vs permanent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Hydro ( </a:t>
            </a:r>
            <a:r>
              <a:rPr lang="fr-FR" dirty="0" err="1" smtClean="0"/>
              <a:t>lipo</a:t>
            </a:r>
            <a:r>
              <a:rPr lang="fr-FR" dirty="0" smtClean="0"/>
              <a:t>) </a:t>
            </a:r>
            <a:r>
              <a:rPr lang="fr-FR" dirty="0" err="1" smtClean="0"/>
              <a:t>phylic</a:t>
            </a:r>
            <a:r>
              <a:rPr lang="fr-FR" dirty="0" smtClean="0"/>
              <a:t> vs </a:t>
            </a:r>
            <a:r>
              <a:rPr lang="fr-FR" dirty="0" err="1" smtClean="0"/>
              <a:t>hydrophobic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Less</a:t>
            </a:r>
            <a:r>
              <a:rPr lang="fr-FR" dirty="0" smtClean="0"/>
              <a:t> surface of </a:t>
            </a:r>
            <a:r>
              <a:rPr lang="fr-FR" dirty="0" err="1" smtClean="0"/>
              <a:t>adhesions</a:t>
            </a:r>
            <a:r>
              <a:rPr lang="fr-FR" dirty="0" smtClean="0"/>
              <a:t>  </a:t>
            </a:r>
          </a:p>
          <a:p>
            <a:pPr>
              <a:buFontTx/>
              <a:buChar char="-"/>
            </a:pPr>
            <a:r>
              <a:rPr lang="fr-FR" dirty="0" err="1" smtClean="0"/>
              <a:t>Lower</a:t>
            </a:r>
            <a:r>
              <a:rPr lang="fr-FR" dirty="0" smtClean="0"/>
              <a:t> rate of </a:t>
            </a:r>
            <a:r>
              <a:rPr lang="fr-FR" dirty="0" err="1" smtClean="0"/>
              <a:t>late</a:t>
            </a:r>
            <a:r>
              <a:rPr lang="fr-FR" dirty="0" smtClean="0"/>
              <a:t> </a:t>
            </a:r>
            <a:r>
              <a:rPr lang="fr-FR" dirty="0" err="1" smtClean="0"/>
              <a:t>septis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Allows</a:t>
            </a:r>
            <a:r>
              <a:rPr lang="fr-FR" dirty="0" smtClean="0"/>
              <a:t> use of </a:t>
            </a:r>
            <a:r>
              <a:rPr lang="fr-FR" dirty="0" err="1" smtClean="0"/>
              <a:t>macroporous</a:t>
            </a:r>
            <a:r>
              <a:rPr lang="fr-FR" dirty="0" smtClean="0"/>
              <a:t> </a:t>
            </a:r>
            <a:r>
              <a:rPr lang="fr-FR" dirty="0" err="1" smtClean="0"/>
              <a:t>mesh</a:t>
            </a:r>
            <a:r>
              <a:rPr lang="fr-FR" dirty="0" smtClean="0"/>
              <a:t> on the </a:t>
            </a:r>
            <a:r>
              <a:rPr lang="fr-FR" dirty="0" err="1" smtClean="0"/>
              <a:t>parietal</a:t>
            </a:r>
            <a:r>
              <a:rPr lang="fr-FR" dirty="0" smtClean="0"/>
              <a:t> </a:t>
            </a:r>
            <a:r>
              <a:rPr lang="fr-FR" dirty="0" err="1" smtClean="0"/>
              <a:t>side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Therefore</a:t>
            </a:r>
            <a:r>
              <a:rPr lang="fr-FR" dirty="0" smtClean="0"/>
              <a:t> </a:t>
            </a:r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shrinkage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Animal </a:t>
            </a:r>
            <a:r>
              <a:rPr lang="fr-FR" dirty="0" err="1" smtClean="0"/>
              <a:t>models</a:t>
            </a:r>
            <a:r>
              <a:rPr lang="fr-FR" dirty="0" smtClean="0"/>
              <a:t> </a:t>
            </a:r>
            <a:endParaRPr lang="fr-FR" dirty="0"/>
          </a:p>
        </p:txBody>
      </p:sp>
      <p:grpSp>
        <p:nvGrpSpPr>
          <p:cNvPr id="4" name="Group 15"/>
          <p:cNvGrpSpPr>
            <a:grpSpLocks noGrp="1"/>
          </p:cNvGrpSpPr>
          <p:nvPr>
            <p:ph idx="1"/>
          </p:nvPr>
        </p:nvGrpSpPr>
        <p:grpSpPr bwMode="auto">
          <a:xfrm>
            <a:off x="457200" y="1600200"/>
            <a:ext cx="8229600" cy="4708525"/>
            <a:chOff x="720" y="144"/>
            <a:chExt cx="4800" cy="3552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" y="144"/>
              <a:ext cx="4800" cy="3552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  <a:effectLst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248" y="2400"/>
              <a:ext cx="6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ePTFE</a:t>
              </a: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592" y="2928"/>
              <a:ext cx="8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PPM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080" y="2784"/>
              <a:ext cx="6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PCO</a:t>
              </a: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937" y="998"/>
              <a:ext cx="1255" cy="183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236" y="742"/>
              <a:ext cx="1558" cy="25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838" y="742"/>
              <a:ext cx="1299" cy="23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3188" y="2237"/>
              <a:ext cx="520" cy="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3188" y="2493"/>
              <a:ext cx="520" cy="2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2592" y="2322"/>
              <a:ext cx="6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</a:rPr>
                <a:t>Tacks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Available</a:t>
            </a:r>
            <a:r>
              <a:rPr lang="fr-FR" dirty="0" smtClean="0"/>
              <a:t> absorbable </a:t>
            </a:r>
            <a:br>
              <a:rPr lang="fr-FR" dirty="0" smtClean="0"/>
            </a:br>
            <a:r>
              <a:rPr lang="fr-FR" dirty="0" err="1" smtClean="0"/>
              <a:t>materials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Collagen</a:t>
            </a:r>
            <a:endParaRPr lang="fr-FR" dirty="0" smtClean="0"/>
          </a:p>
          <a:p>
            <a:r>
              <a:rPr lang="fr-FR" dirty="0" err="1" smtClean="0"/>
              <a:t>Hyaluronic</a:t>
            </a:r>
            <a:r>
              <a:rPr lang="fr-FR" dirty="0" smtClean="0"/>
              <a:t> </a:t>
            </a:r>
            <a:r>
              <a:rPr lang="fr-FR" dirty="0" err="1" smtClean="0"/>
              <a:t>acid</a:t>
            </a:r>
            <a:endParaRPr lang="fr-FR" dirty="0" smtClean="0"/>
          </a:p>
          <a:p>
            <a:r>
              <a:rPr lang="fr-FR" dirty="0" err="1" smtClean="0"/>
              <a:t>Oxidized</a:t>
            </a:r>
            <a:r>
              <a:rPr lang="fr-FR" dirty="0" smtClean="0"/>
              <a:t>  cellulose</a:t>
            </a:r>
          </a:p>
          <a:p>
            <a:r>
              <a:rPr lang="fr-FR" dirty="0" err="1" smtClean="0"/>
              <a:t>Lipidic</a:t>
            </a:r>
            <a:r>
              <a:rPr lang="fr-FR" dirty="0" smtClean="0"/>
              <a:t> film</a:t>
            </a:r>
          </a:p>
          <a:p>
            <a:r>
              <a:rPr lang="fr-FR" dirty="0" err="1" smtClean="0"/>
              <a:t>Glycolic</a:t>
            </a:r>
            <a:r>
              <a:rPr lang="fr-FR" dirty="0" smtClean="0"/>
              <a:t> </a:t>
            </a:r>
            <a:r>
              <a:rPr lang="fr-FR" dirty="0" err="1" smtClean="0"/>
              <a:t>polymer</a:t>
            </a:r>
            <a:r>
              <a:rPr lang="fr-FR" dirty="0" smtClean="0"/>
              <a:t> ( </a:t>
            </a:r>
            <a:r>
              <a:rPr lang="fr-FR" dirty="0" err="1" smtClean="0"/>
              <a:t>poliglecaprone</a:t>
            </a:r>
            <a:r>
              <a:rPr lang="fr-FR" dirty="0" smtClean="0"/>
              <a:t>)</a:t>
            </a:r>
          </a:p>
          <a:p>
            <a:r>
              <a:rPr lang="fr-FR" dirty="0" err="1" smtClean="0"/>
              <a:t>Various</a:t>
            </a:r>
            <a:r>
              <a:rPr lang="fr-FR" dirty="0" smtClean="0"/>
              <a:t> </a:t>
            </a:r>
            <a:r>
              <a:rPr lang="fr-FR" dirty="0" err="1" smtClean="0"/>
              <a:t>cinetic</a:t>
            </a:r>
            <a:r>
              <a:rPr lang="fr-FR" dirty="0" smtClean="0"/>
              <a:t> </a:t>
            </a:r>
            <a:r>
              <a:rPr lang="fr-FR" dirty="0" err="1" smtClean="0"/>
              <a:t>features</a:t>
            </a:r>
            <a:r>
              <a:rPr lang="fr-FR" dirty="0" smtClean="0"/>
              <a:t> of </a:t>
            </a:r>
            <a:r>
              <a:rPr lang="fr-FR" dirty="0" err="1" smtClean="0"/>
              <a:t>resorbtion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Human</a:t>
            </a:r>
            <a:r>
              <a:rPr lang="fr-FR" dirty="0" smtClean="0"/>
              <a:t> use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Witness</a:t>
            </a:r>
            <a:r>
              <a:rPr lang="fr-FR" dirty="0" smtClean="0"/>
              <a:t> </a:t>
            </a:r>
            <a:r>
              <a:rPr lang="fr-FR" dirty="0" err="1" smtClean="0"/>
              <a:t>series</a:t>
            </a:r>
            <a:endParaRPr lang="fr-FR" dirty="0" smtClean="0"/>
          </a:p>
          <a:p>
            <a:pPr lvl="1"/>
            <a:r>
              <a:rPr lang="fr-FR" dirty="0" err="1" smtClean="0"/>
              <a:t>Efficacy</a:t>
            </a:r>
            <a:r>
              <a:rPr lang="fr-FR" dirty="0" smtClean="0"/>
              <a:t>, </a:t>
            </a:r>
            <a:r>
              <a:rPr lang="fr-FR" dirty="0" err="1" smtClean="0"/>
              <a:t>easyness</a:t>
            </a:r>
            <a:r>
              <a:rPr lang="fr-FR" dirty="0" smtClean="0"/>
              <a:t> to </a:t>
            </a:r>
            <a:r>
              <a:rPr lang="fr-FR" dirty="0" err="1" smtClean="0"/>
              <a:t>dissect</a:t>
            </a:r>
            <a:r>
              <a:rPr lang="fr-FR" dirty="0" smtClean="0"/>
              <a:t>,  </a:t>
            </a:r>
            <a:r>
              <a:rPr lang="fr-FR" dirty="0" err="1" smtClean="0"/>
              <a:t>low</a:t>
            </a:r>
            <a:r>
              <a:rPr lang="fr-FR" dirty="0" smtClean="0"/>
              <a:t> rate of </a:t>
            </a:r>
            <a:r>
              <a:rPr lang="fr-FR" dirty="0" err="1" smtClean="0"/>
              <a:t>severe</a:t>
            </a:r>
            <a:r>
              <a:rPr lang="fr-FR" dirty="0" smtClean="0"/>
              <a:t> complication( </a:t>
            </a:r>
            <a:r>
              <a:rPr lang="fr-FR" dirty="0" err="1" smtClean="0"/>
              <a:t>fistula</a:t>
            </a:r>
            <a:r>
              <a:rPr lang="fr-FR" dirty="0" smtClean="0"/>
              <a:t>) </a:t>
            </a:r>
            <a:endParaRPr lang="fr-FR" dirty="0" smtClean="0"/>
          </a:p>
          <a:p>
            <a:r>
              <a:rPr lang="fr-FR" dirty="0" smtClean="0"/>
              <a:t>Marketing datas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graphicFrame>
        <p:nvGraphicFramePr>
          <p:cNvPr id="4" name="Chart 1"/>
          <p:cNvGraphicFramePr/>
          <p:nvPr/>
        </p:nvGraphicFramePr>
        <p:xfrm>
          <a:off x="395536" y="4005064"/>
          <a:ext cx="37338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13"/>
          <p:cNvGrpSpPr/>
          <p:nvPr/>
        </p:nvGrpSpPr>
        <p:grpSpPr>
          <a:xfrm>
            <a:off x="4355976" y="3212976"/>
            <a:ext cx="4495800" cy="2514600"/>
            <a:chOff x="4267200" y="3886200"/>
            <a:chExt cx="4495800" cy="2514600"/>
          </a:xfrm>
        </p:grpSpPr>
        <p:graphicFrame>
          <p:nvGraphicFramePr>
            <p:cNvPr id="6" name="Chart 3"/>
            <p:cNvGraphicFramePr/>
            <p:nvPr/>
          </p:nvGraphicFramePr>
          <p:xfrm>
            <a:off x="4267200" y="3962400"/>
            <a:ext cx="4495800" cy="2438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4"/>
            <p:cNvSpPr txBox="1"/>
            <p:nvPr/>
          </p:nvSpPr>
          <p:spPr>
            <a:xfrm>
              <a:off x="5181600" y="3886200"/>
              <a:ext cx="2133600" cy="304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+mn-lt"/>
                </a:rPr>
                <a:t>Revenue in Millions</a:t>
              </a:r>
              <a:endParaRPr lang="en-US" sz="1400" b="1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Messages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It </a:t>
            </a:r>
            <a:r>
              <a:rPr lang="fr-FR" dirty="0" err="1" smtClean="0"/>
              <a:t>works</a:t>
            </a:r>
            <a:endParaRPr lang="fr-FR" dirty="0" smtClean="0"/>
          </a:p>
          <a:p>
            <a:r>
              <a:rPr lang="fr-FR" dirty="0" smtClean="0"/>
              <a:t>Fit for large </a:t>
            </a:r>
            <a:r>
              <a:rPr lang="fr-FR" dirty="0" err="1" smtClean="0"/>
              <a:t>meshes</a:t>
            </a:r>
            <a:endParaRPr lang="fr-FR" dirty="0" smtClean="0"/>
          </a:p>
          <a:p>
            <a:r>
              <a:rPr lang="fr-FR" dirty="0" smtClean="0"/>
              <a:t>Long </a:t>
            </a:r>
            <a:r>
              <a:rPr lang="fr-FR" dirty="0" err="1" smtClean="0"/>
              <a:t>term</a:t>
            </a:r>
            <a:r>
              <a:rPr lang="fr-FR" dirty="0" smtClean="0"/>
              <a:t> </a:t>
            </a:r>
            <a:r>
              <a:rPr lang="fr-FR" dirty="0" err="1" smtClean="0"/>
              <a:t>follow</a:t>
            </a:r>
            <a:r>
              <a:rPr lang="fr-FR" dirty="0" smtClean="0"/>
              <a:t> up : ok </a:t>
            </a:r>
          </a:p>
          <a:p>
            <a:r>
              <a:rPr lang="fr-FR" dirty="0" smtClean="0"/>
              <a:t>Restores the </a:t>
            </a:r>
            <a:r>
              <a:rPr lang="fr-FR" dirty="0" err="1" smtClean="0"/>
              <a:t>histological</a:t>
            </a:r>
            <a:r>
              <a:rPr lang="fr-FR" dirty="0" smtClean="0"/>
              <a:t> </a:t>
            </a:r>
            <a:r>
              <a:rPr lang="fr-FR" dirty="0" err="1" smtClean="0"/>
              <a:t>genuine</a:t>
            </a:r>
            <a:r>
              <a:rPr lang="fr-FR" dirty="0" smtClean="0"/>
              <a:t> structure</a:t>
            </a:r>
          </a:p>
          <a:p>
            <a:r>
              <a:rPr lang="fr-FR" dirty="0" err="1" smtClean="0"/>
              <a:t>Widely</a:t>
            </a:r>
            <a:r>
              <a:rPr lang="fr-FR" dirty="0" smtClean="0"/>
              <a:t> </a:t>
            </a:r>
            <a:r>
              <a:rPr lang="fr-FR" dirty="0" err="1" smtClean="0"/>
              <a:t>accepted</a:t>
            </a:r>
            <a:r>
              <a:rPr lang="fr-FR" dirty="0" smtClean="0"/>
              <a:t> by </a:t>
            </a:r>
            <a:r>
              <a:rPr lang="fr-FR" dirty="0" err="1" smtClean="0"/>
              <a:t>surgical</a:t>
            </a:r>
            <a:r>
              <a:rPr lang="fr-FR" dirty="0" smtClean="0"/>
              <a:t> </a:t>
            </a:r>
            <a:r>
              <a:rPr lang="fr-FR" smtClean="0"/>
              <a:t>community</a:t>
            </a:r>
            <a:endParaRPr lang="fr-F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163</TotalTime>
  <Words>192</Words>
  <Application>Microsoft Office PowerPoint</Application>
  <PresentationFormat>Affichage à l'écran (4:3)</PresentationFormat>
  <Paragraphs>52</Paragraphs>
  <Slides>11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Apex</vt:lpstr>
      <vt:lpstr>Absorbable barriers the future or just a trend ?</vt:lpstr>
      <vt:lpstr>How does it work? </vt:lpstr>
      <vt:lpstr>Coming from the margins growing up side to side</vt:lpstr>
      <vt:lpstr>Complete « carpet » at day7 </vt:lpstr>
      <vt:lpstr>Peritoneal adhesions</vt:lpstr>
      <vt:lpstr>Diapositive 6</vt:lpstr>
      <vt:lpstr>Barriers : resorbable vs permanent</vt:lpstr>
      <vt:lpstr>Animal models </vt:lpstr>
      <vt:lpstr>Available absorbable  materials</vt:lpstr>
      <vt:lpstr>Human use</vt:lpstr>
      <vt:lpstr>Messages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Absorbable barriers the future or just a trend ?</dc:title>
  <dc:creator>Utilisateur Windows</dc:creator>
  <cp:lastModifiedBy>Utilisateur Windows</cp:lastModifiedBy>
  <cp:revision>18</cp:revision>
  <dcterms:created xsi:type="dcterms:W3CDTF">2011-09-20T19:41:07Z</dcterms:created>
  <dcterms:modified xsi:type="dcterms:W3CDTF">2011-09-20T22:28:20Z</dcterms:modified>
</cp:coreProperties>
</file>