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2"/>
  </p:handoutMasterIdLst>
  <p:sldIdLst>
    <p:sldId id="256" r:id="rId2"/>
    <p:sldId id="259" r:id="rId3"/>
    <p:sldId id="258" r:id="rId4"/>
    <p:sldId id="261" r:id="rId5"/>
    <p:sldId id="262" r:id="rId6"/>
    <p:sldId id="263" r:id="rId7"/>
    <p:sldId id="264" r:id="rId8"/>
    <p:sldId id="268" r:id="rId9"/>
    <p:sldId id="265" r:id="rId10"/>
    <p:sldId id="270" r:id="rId11"/>
    <p:sldId id="266" r:id="rId12"/>
    <p:sldId id="267" r:id="rId13"/>
    <p:sldId id="271" r:id="rId14"/>
    <p:sldId id="272" r:id="rId15"/>
    <p:sldId id="269" r:id="rId16"/>
    <p:sldId id="275" r:id="rId17"/>
    <p:sldId id="273" r:id="rId18"/>
    <p:sldId id="276" r:id="rId19"/>
    <p:sldId id="274" r:id="rId20"/>
    <p:sldId id="257"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BBB4F7-9943-40B2-B9E9-FAFCD201C383}" type="datetimeFigureOut">
              <a:rPr lang="fr-FR" smtClean="0"/>
              <a:pPr/>
              <a:t>22/09/2011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36DF79-A26B-4570-8C04-7FA1C51DBEBB}"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17" name="Espace réservé du pied de page 16"/>
          <p:cNvSpPr>
            <a:spLocks noGrp="1"/>
          </p:cNvSpPr>
          <p:nvPr>
            <p:ph type="ftr" sz="quarter" idx="11"/>
          </p:nvPr>
        </p:nvSpPr>
        <p:spPr/>
        <p:txBody>
          <a:bodyPr/>
          <a:lstStyle>
            <a:extLst/>
          </a:lstStyle>
          <a:p>
            <a:endParaRPr lang="fr-FR"/>
          </a:p>
        </p:txBody>
      </p:sp>
      <p:sp>
        <p:nvSpPr>
          <p:cNvPr id="29" name="Espace réservé du numéro de diapositive 28"/>
          <p:cNvSpPr>
            <a:spLocks noGrp="1"/>
          </p:cNvSpPr>
          <p:nvPr>
            <p:ph type="sldNum" sz="quarter" idx="12"/>
          </p:nvPr>
        </p:nvSpPr>
        <p:spPr/>
        <p:txBody>
          <a:bodyPr/>
          <a:lstStyle>
            <a:extLst/>
          </a:lstStyle>
          <a:p>
            <a:fld id="{58E04E24-45C4-4999-A8C8-236648583591}" type="slidenum">
              <a:rPr lang="fr-FR" smtClean="0"/>
              <a:pPr/>
              <a:t>‹N°›</a:t>
            </a:fld>
            <a:endParaRPr lang="fr-F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smtClean="0"/>
              <a:t>Cliquez pour modifier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58E04E24-45C4-4999-A8C8-23664858359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58E04E24-45C4-4999-A8C8-236648583591}" type="slidenum">
              <a:rPr lang="fr-FR" smtClean="0"/>
              <a:pPr/>
              <a:t>‹N°›</a:t>
            </a:fld>
            <a:endParaRPr lang="fr-F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smtClean="0"/>
              <a:t>Cliquez pour modifier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58E04E24-45C4-4999-A8C8-23664858359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58E04E24-45C4-4999-A8C8-236648583591}" type="slidenum">
              <a:rPr lang="fr-FR" smtClean="0"/>
              <a:pPr/>
              <a:t>‹N°›</a:t>
            </a:fld>
            <a:endParaRPr lang="fr-F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58E04E24-45C4-4999-A8C8-23664858359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58E04E24-45C4-4999-A8C8-23664858359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58E04E24-45C4-4999-A8C8-23664858359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extLst/>
          </a:lstStyle>
          <a:p>
            <a:fld id="{29BB4A27-5E2A-40C1-98AF-053A76C99C3F}" type="datetimeFigureOut">
              <a:rPr lang="fr-FR" smtClean="0"/>
              <a:pPr/>
              <a:t>22/09/2011</a:t>
            </a:fld>
            <a:endParaRPr lang="fr-FR"/>
          </a:p>
        </p:txBody>
      </p:sp>
      <p:sp>
        <p:nvSpPr>
          <p:cNvPr id="6" name="Espace réservé du pied de page 5"/>
          <p:cNvSpPr>
            <a:spLocks noGrp="1"/>
          </p:cNvSpPr>
          <p:nvPr>
            <p:ph type="ftr" sz="quarter" idx="11"/>
          </p:nvPr>
        </p:nvSpPr>
        <p:spPr>
          <a:xfrm>
            <a:off x="914400" y="55499"/>
            <a:ext cx="5562600" cy="365125"/>
          </a:xfrm>
        </p:spPr>
        <p:txBody>
          <a:bodyPr/>
          <a:lstStyle>
            <a:extLst/>
          </a:lstStyle>
          <a:p>
            <a:endParaRPr lang="fr-FR"/>
          </a:p>
        </p:txBody>
      </p:sp>
      <p:sp>
        <p:nvSpPr>
          <p:cNvPr id="7" name="Espace réservé du numéro de diapositive 6"/>
          <p:cNvSpPr>
            <a:spLocks noGrp="1"/>
          </p:cNvSpPr>
          <p:nvPr>
            <p:ph type="sldNum" sz="quarter" idx="12"/>
          </p:nvPr>
        </p:nvSpPr>
        <p:spPr>
          <a:xfrm>
            <a:off x="8610600" y="55499"/>
            <a:ext cx="457200" cy="365125"/>
          </a:xfrm>
        </p:spPr>
        <p:txBody>
          <a:bodyPr/>
          <a:lstStyle>
            <a:extLst/>
          </a:lstStyle>
          <a:p>
            <a:fld id="{58E04E24-45C4-4999-A8C8-236648583591}"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58E04E24-45C4-4999-A8C8-23664858359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9BB4A27-5E2A-40C1-98AF-053A76C99C3F}" type="datetimeFigureOut">
              <a:rPr lang="fr-FR" smtClean="0"/>
              <a:pPr/>
              <a:t>22/09/2011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58E04E24-45C4-4999-A8C8-23664858359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9BB4A27-5E2A-40C1-98AF-053A76C99C3F}" type="datetimeFigureOut">
              <a:rPr lang="fr-FR" smtClean="0"/>
              <a:pPr/>
              <a:t>22/09/2011</a:t>
            </a:fld>
            <a:endParaRPr lang="fr-FR"/>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FR"/>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58E04E24-45C4-4999-A8C8-236648583591}"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wmf"/><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4348" y="1000108"/>
            <a:ext cx="7772400" cy="1470025"/>
          </a:xfrm>
        </p:spPr>
        <p:txBody>
          <a:bodyPr>
            <a:normAutofit fontScale="90000"/>
          </a:bodyPr>
          <a:lstStyle/>
          <a:p>
            <a:r>
              <a:rPr lang="fr-FR" b="1" dirty="0" smtClean="0"/>
              <a:t>IS THERE A NEED FOR FULLY ABSORBABLE MESH FOR INGUINAL HERNIA REPAIR ?</a:t>
            </a:r>
            <a:endParaRPr lang="fr-FR" b="1" dirty="0"/>
          </a:p>
        </p:txBody>
      </p:sp>
      <p:sp>
        <p:nvSpPr>
          <p:cNvPr id="3" name="Sous-titre 2"/>
          <p:cNvSpPr>
            <a:spLocks noGrp="1"/>
          </p:cNvSpPr>
          <p:nvPr>
            <p:ph type="subTitle" idx="1"/>
          </p:nvPr>
        </p:nvSpPr>
        <p:spPr>
          <a:xfrm>
            <a:off x="2285984" y="3429000"/>
            <a:ext cx="7772400" cy="1508760"/>
          </a:xfrm>
        </p:spPr>
        <p:txBody>
          <a:bodyPr/>
          <a:lstStyle/>
          <a:p>
            <a:r>
              <a:rPr lang="fr-FR" dirty="0" smtClean="0"/>
              <a:t>JP FAURE MD. PhD.</a:t>
            </a:r>
          </a:p>
          <a:p>
            <a:r>
              <a:rPr lang="fr-FR" sz="2000" dirty="0" err="1" smtClean="0"/>
              <a:t>Department</a:t>
            </a:r>
            <a:r>
              <a:rPr lang="fr-FR" sz="2000" dirty="0" smtClean="0"/>
              <a:t> of  </a:t>
            </a:r>
            <a:r>
              <a:rPr lang="fr-FR" sz="2000" dirty="0" err="1" smtClean="0"/>
              <a:t>Visceral</a:t>
            </a:r>
            <a:r>
              <a:rPr lang="fr-FR" sz="2000" dirty="0" smtClean="0"/>
              <a:t> and Digestive </a:t>
            </a:r>
            <a:r>
              <a:rPr lang="fr-FR" sz="2000" dirty="0" err="1" smtClean="0"/>
              <a:t>Surgery</a:t>
            </a:r>
            <a:r>
              <a:rPr lang="fr-FR" sz="2000" dirty="0" smtClean="0"/>
              <a:t>,</a:t>
            </a:r>
          </a:p>
          <a:p>
            <a:r>
              <a:rPr lang="fr-FR" sz="2000" dirty="0" err="1" smtClean="0"/>
              <a:t>University</a:t>
            </a:r>
            <a:r>
              <a:rPr lang="fr-FR" sz="2000" dirty="0" smtClean="0"/>
              <a:t> Hospital of Poitiers, France.</a:t>
            </a:r>
          </a:p>
          <a:p>
            <a:endParaRPr lang="fr-FR" dirty="0" smtClean="0"/>
          </a:p>
          <a:p>
            <a:endParaRPr lang="fr-FR" dirty="0"/>
          </a:p>
        </p:txBody>
      </p:sp>
      <p:pic>
        <p:nvPicPr>
          <p:cNvPr id="4" name="Picture 4"/>
          <p:cNvPicPr>
            <a:picLocks noChangeAspect="1" noChangeArrowheads="1"/>
          </p:cNvPicPr>
          <p:nvPr/>
        </p:nvPicPr>
        <p:blipFill>
          <a:blip r:embed="rId2"/>
          <a:srcRect/>
          <a:stretch>
            <a:fillRect/>
          </a:stretch>
        </p:blipFill>
        <p:spPr bwMode="auto">
          <a:xfrm>
            <a:off x="5429256" y="5000636"/>
            <a:ext cx="2107350" cy="1000132"/>
          </a:xfrm>
          <a:prstGeom prst="rect">
            <a:avLst/>
          </a:prstGeom>
          <a:noFill/>
          <a:ln w="9525">
            <a:noFill/>
            <a:miter lim="800000"/>
            <a:headEnd/>
            <a:tailEnd/>
          </a:ln>
        </p:spPr>
      </p:pic>
      <p:pic>
        <p:nvPicPr>
          <p:cNvPr id="5" name="I 1" descr="FAC MED POI.gif"/>
          <p:cNvPicPr>
            <a:picLocks noChangeAspect="1" noChangeArrowheads="1"/>
          </p:cNvPicPr>
          <p:nvPr/>
        </p:nvPicPr>
        <p:blipFill>
          <a:blip r:embed="rId3"/>
          <a:srcRect/>
          <a:stretch>
            <a:fillRect/>
          </a:stretch>
        </p:blipFill>
        <p:spPr bwMode="auto">
          <a:xfrm>
            <a:off x="1285852" y="4929198"/>
            <a:ext cx="1738312"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4500562" y="2786058"/>
            <a:ext cx="3429000" cy="3057525"/>
          </a:xfrm>
          <a:prstGeom prst="rect">
            <a:avLst/>
          </a:prstGeom>
          <a:noFill/>
          <a:ln w="57150">
            <a:noFill/>
            <a:miter lim="800000"/>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 name="Picture 4" descr="D:\Documents and Settings\VISC57\Mes documents\dessin paroi\Paroi005.jpg"/>
          <p:cNvPicPr>
            <a:picLocks noChangeAspect="1" noChangeArrowheads="1"/>
          </p:cNvPicPr>
          <p:nvPr/>
        </p:nvPicPr>
        <p:blipFill>
          <a:blip r:embed="rId3" cstate="print"/>
          <a:srcRect/>
          <a:stretch>
            <a:fillRect/>
          </a:stretch>
        </p:blipFill>
        <p:spPr bwMode="auto">
          <a:xfrm>
            <a:off x="642910" y="857232"/>
            <a:ext cx="3005138" cy="37607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Rectangle 3"/>
          <p:cNvSpPr/>
          <p:nvPr/>
        </p:nvSpPr>
        <p:spPr>
          <a:xfrm>
            <a:off x="2643174" y="1357298"/>
            <a:ext cx="642942" cy="2857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5" name="ZoneTexte 4"/>
          <p:cNvSpPr txBox="1"/>
          <p:nvPr/>
        </p:nvSpPr>
        <p:spPr>
          <a:xfrm>
            <a:off x="4714876" y="1142984"/>
            <a:ext cx="2368725" cy="646331"/>
          </a:xfrm>
          <a:prstGeom prst="rect">
            <a:avLst/>
          </a:prstGeom>
          <a:noFill/>
        </p:spPr>
        <p:txBody>
          <a:bodyPr wrap="none" rtlCol="0">
            <a:spAutoFit/>
          </a:bodyPr>
          <a:lstStyle/>
          <a:p>
            <a:r>
              <a:rPr lang="fr-FR" sz="3600" b="1" dirty="0" smtClean="0"/>
              <a:t>ANATOMY</a:t>
            </a:r>
            <a:endParaRPr lang="fr-FR" sz="3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Documents and Settings\VISC64\Bureau\00491135.jpg"/>
          <p:cNvPicPr>
            <a:picLocks noChangeAspect="1" noChangeArrowheads="1"/>
          </p:cNvPicPr>
          <p:nvPr/>
        </p:nvPicPr>
        <p:blipFill>
          <a:blip r:embed="rId2"/>
          <a:srcRect/>
          <a:stretch>
            <a:fillRect/>
          </a:stretch>
        </p:blipFill>
        <p:spPr bwMode="auto">
          <a:xfrm>
            <a:off x="214282" y="928692"/>
            <a:ext cx="1327150" cy="2095500"/>
          </a:xfrm>
          <a:prstGeom prst="rect">
            <a:avLst/>
          </a:prstGeom>
          <a:noFill/>
        </p:spPr>
      </p:pic>
      <p:sp>
        <p:nvSpPr>
          <p:cNvPr id="5" name="Rectangle 5"/>
          <p:cNvSpPr>
            <a:spLocks noChangeArrowheads="1"/>
          </p:cNvSpPr>
          <p:nvPr/>
        </p:nvSpPr>
        <p:spPr bwMode="auto">
          <a:xfrm>
            <a:off x="1628745" y="1157292"/>
            <a:ext cx="3229007" cy="1631216"/>
          </a:xfrm>
          <a:prstGeom prst="rect">
            <a:avLst/>
          </a:prstGeom>
          <a:noFill/>
          <a:ln w="12700">
            <a:noFill/>
            <a:miter lim="800000"/>
            <a:headEnd type="none" w="sm" len="sm"/>
            <a:tailEnd type="none" w="sm" len="sm"/>
          </a:ln>
          <a:effectLst/>
        </p:spPr>
        <p:txBody>
          <a:bodyPr wrap="square">
            <a:spAutoFit/>
          </a:bodyPr>
          <a:lstStyle/>
          <a:p>
            <a:r>
              <a:rPr lang="fr-FR" sz="2000" b="1" dirty="0"/>
              <a:t>Thomas </a:t>
            </a:r>
            <a:r>
              <a:rPr lang="fr-FR" sz="2000" b="1" dirty="0" err="1"/>
              <a:t>Annendale</a:t>
            </a:r>
            <a:r>
              <a:rPr lang="fr-FR" sz="2000" b="1" dirty="0"/>
              <a:t> of Edinburgh : 1876</a:t>
            </a:r>
          </a:p>
          <a:p>
            <a:endParaRPr lang="fr-FR" sz="2000" b="1" dirty="0"/>
          </a:p>
          <a:p>
            <a:r>
              <a:rPr lang="fr-FR" sz="2000" b="1" dirty="0" err="1"/>
              <a:t>Preperitoneal</a:t>
            </a:r>
            <a:r>
              <a:rPr lang="fr-FR" sz="2000" b="1" dirty="0"/>
              <a:t> </a:t>
            </a:r>
            <a:r>
              <a:rPr lang="fr-FR" sz="2000" b="1" dirty="0" err="1"/>
              <a:t>approach</a:t>
            </a:r>
            <a:r>
              <a:rPr lang="fr-FR" sz="2000" b="1" dirty="0"/>
              <a:t> to the inguinal-</a:t>
            </a:r>
            <a:r>
              <a:rPr lang="fr-FR" sz="2000" b="1" dirty="0" err="1"/>
              <a:t>femoral</a:t>
            </a:r>
            <a:r>
              <a:rPr lang="fr-FR" sz="2000" b="1" dirty="0"/>
              <a:t> </a:t>
            </a:r>
            <a:r>
              <a:rPr lang="fr-FR" sz="2000" b="1" dirty="0" err="1"/>
              <a:t>region</a:t>
            </a:r>
            <a:endParaRPr lang="fr-FR" sz="2000" b="1" dirty="0"/>
          </a:p>
        </p:txBody>
      </p:sp>
      <p:sp>
        <p:nvSpPr>
          <p:cNvPr id="6" name="Espace réservé du contenu 2"/>
          <p:cNvSpPr txBox="1">
            <a:spLocks/>
          </p:cNvSpPr>
          <p:nvPr/>
        </p:nvSpPr>
        <p:spPr>
          <a:xfrm>
            <a:off x="214282" y="4000526"/>
            <a:ext cx="2750358" cy="1914444"/>
          </a:xfrm>
          <a:prstGeom prst="rect">
            <a:avLst/>
          </a:prstGeom>
        </p:spPr>
        <p:txBody>
          <a:bodyPr/>
          <a:lstStyle/>
          <a:p>
            <a:pPr marL="411480" marR="0" lvl="0" indent="-342900" algn="l" defTabSz="914400" rtl="0" eaLnBrk="1" fontAlgn="auto" latinLnBrk="0" hangingPunct="1">
              <a:lnSpc>
                <a:spcPct val="100000"/>
              </a:lnSpc>
              <a:spcBef>
                <a:spcPts val="700"/>
              </a:spcBef>
              <a:spcAft>
                <a:spcPts val="0"/>
              </a:spcAft>
              <a:buClr>
                <a:schemeClr val="tx2"/>
              </a:buClr>
              <a:buSzPct val="95000"/>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Edouardo BASSINI (1844-1924)</a:t>
            </a:r>
          </a:p>
        </p:txBody>
      </p:sp>
      <p:pic>
        <p:nvPicPr>
          <p:cNvPr id="7" name="il_fi" descr="http://upload.wikimedia.org/wikipedia/it/7/74/Edoardo_Bassini.Gif"/>
          <p:cNvPicPr>
            <a:picLocks noChangeAspect="1" noChangeArrowheads="1"/>
          </p:cNvPicPr>
          <p:nvPr/>
        </p:nvPicPr>
        <p:blipFill>
          <a:blip r:embed="rId3"/>
          <a:srcRect/>
          <a:stretch>
            <a:fillRect/>
          </a:stretch>
        </p:blipFill>
        <p:spPr bwMode="auto">
          <a:xfrm>
            <a:off x="1000100" y="4929220"/>
            <a:ext cx="1543105" cy="1857366"/>
          </a:xfrm>
          <a:prstGeom prst="rect">
            <a:avLst/>
          </a:prstGeom>
          <a:noFill/>
          <a:ln w="9525">
            <a:noFill/>
            <a:miter lim="800000"/>
            <a:headEnd/>
            <a:tailEnd/>
          </a:ln>
        </p:spPr>
      </p:pic>
      <p:pic>
        <p:nvPicPr>
          <p:cNvPr id="3074" name="Picture 2" descr="Dr.Edward Earle Shouldice"/>
          <p:cNvPicPr>
            <a:picLocks noChangeAspect="1" noChangeArrowheads="1"/>
          </p:cNvPicPr>
          <p:nvPr/>
        </p:nvPicPr>
        <p:blipFill>
          <a:blip r:embed="rId4"/>
          <a:srcRect/>
          <a:stretch>
            <a:fillRect/>
          </a:stretch>
        </p:blipFill>
        <p:spPr bwMode="auto">
          <a:xfrm>
            <a:off x="6858016" y="3071832"/>
            <a:ext cx="1905000" cy="2143125"/>
          </a:xfrm>
          <a:prstGeom prst="rect">
            <a:avLst/>
          </a:prstGeom>
          <a:noFill/>
        </p:spPr>
      </p:pic>
      <p:sp>
        <p:nvSpPr>
          <p:cNvPr id="9" name="Rectangle 8"/>
          <p:cNvSpPr/>
          <p:nvPr/>
        </p:nvSpPr>
        <p:spPr>
          <a:xfrm>
            <a:off x="3786182" y="3643336"/>
            <a:ext cx="3571900" cy="830997"/>
          </a:xfrm>
          <a:prstGeom prst="rect">
            <a:avLst/>
          </a:prstGeom>
        </p:spPr>
        <p:txBody>
          <a:bodyPr wrap="square">
            <a:spAutoFit/>
          </a:bodyPr>
          <a:lstStyle/>
          <a:p>
            <a:r>
              <a:rPr lang="en-US" sz="2400" dirty="0" smtClean="0"/>
              <a:t>Dr. Edward Earle </a:t>
            </a:r>
            <a:r>
              <a:rPr lang="en-US" sz="2400" dirty="0" err="1" smtClean="0"/>
              <a:t>Shouldice</a:t>
            </a:r>
            <a:r>
              <a:rPr lang="en-US" sz="2400" dirty="0" smtClean="0"/>
              <a:t> (1890-1965), </a:t>
            </a:r>
            <a:endParaRPr lang="fr-FR" sz="2400" dirty="0"/>
          </a:p>
        </p:txBody>
      </p:sp>
      <p:sp>
        <p:nvSpPr>
          <p:cNvPr id="8" name="ZoneTexte 7"/>
          <p:cNvSpPr txBox="1"/>
          <p:nvPr/>
        </p:nvSpPr>
        <p:spPr>
          <a:xfrm>
            <a:off x="1643042" y="285728"/>
            <a:ext cx="5792483" cy="523220"/>
          </a:xfrm>
          <a:prstGeom prst="rect">
            <a:avLst/>
          </a:prstGeom>
          <a:noFill/>
        </p:spPr>
        <p:txBody>
          <a:bodyPr wrap="none" rtlCol="0">
            <a:spAutoFit/>
          </a:bodyPr>
          <a:lstStyle/>
          <a:p>
            <a:r>
              <a:rPr lang="fr-FR" sz="2800" b="1" dirty="0" smtClean="0"/>
              <a:t>INGUINAL HERNIA : HALL OF FAME</a:t>
            </a:r>
            <a:endParaRPr lang="fr-FR" sz="2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643042" y="285728"/>
            <a:ext cx="5792483" cy="1384995"/>
          </a:xfrm>
          <a:prstGeom prst="rect">
            <a:avLst/>
          </a:prstGeom>
          <a:noFill/>
        </p:spPr>
        <p:txBody>
          <a:bodyPr wrap="none" rtlCol="0">
            <a:spAutoFit/>
          </a:bodyPr>
          <a:lstStyle/>
          <a:p>
            <a:r>
              <a:rPr lang="fr-FR" sz="2800" b="1" dirty="0" smtClean="0"/>
              <a:t>INGUINAL HERNIA : HALL OF FAME</a:t>
            </a:r>
          </a:p>
          <a:p>
            <a:pPr algn="ctr"/>
            <a:r>
              <a:rPr lang="fr-FR" sz="2800" b="1" dirty="0" smtClean="0"/>
              <a:t>« MODERN TIME »</a:t>
            </a:r>
          </a:p>
          <a:p>
            <a:endParaRPr lang="fr-FR" sz="2800" b="1" dirty="0"/>
          </a:p>
        </p:txBody>
      </p:sp>
      <p:sp>
        <p:nvSpPr>
          <p:cNvPr id="3" name="ZoneTexte 2"/>
          <p:cNvSpPr txBox="1"/>
          <p:nvPr/>
        </p:nvSpPr>
        <p:spPr>
          <a:xfrm>
            <a:off x="428596" y="2000240"/>
            <a:ext cx="8223405" cy="2862322"/>
          </a:xfrm>
          <a:prstGeom prst="rect">
            <a:avLst/>
          </a:prstGeom>
          <a:noFill/>
        </p:spPr>
        <p:txBody>
          <a:bodyPr wrap="none" rtlCol="0">
            <a:spAutoFit/>
          </a:bodyPr>
          <a:lstStyle/>
          <a:p>
            <a:pPr>
              <a:buFont typeface="Wingdings" pitchFamily="2" charset="2"/>
              <a:buChar char="ü"/>
            </a:pPr>
            <a:r>
              <a:rPr lang="fr-FR" dirty="0" smtClean="0"/>
              <a:t>1948: AQUAVIVA and BOURRET : first use of a nylon </a:t>
            </a:r>
            <a:r>
              <a:rPr lang="fr-FR" dirty="0" err="1" smtClean="0"/>
              <a:t>mesh</a:t>
            </a:r>
            <a:r>
              <a:rPr lang="fr-FR" dirty="0" smtClean="0"/>
              <a:t> in inguinal </a:t>
            </a:r>
            <a:r>
              <a:rPr lang="fr-FR" dirty="0" err="1" smtClean="0"/>
              <a:t>hernia</a:t>
            </a:r>
            <a:r>
              <a:rPr lang="fr-FR" dirty="0" smtClean="0"/>
              <a:t> </a:t>
            </a:r>
            <a:r>
              <a:rPr lang="fr-FR" dirty="0" err="1" smtClean="0"/>
              <a:t>repair</a:t>
            </a:r>
            <a:r>
              <a:rPr lang="fr-FR" dirty="0" smtClean="0"/>
              <a:t>,</a:t>
            </a:r>
          </a:p>
          <a:p>
            <a:pPr>
              <a:buFont typeface="Wingdings" pitchFamily="2" charset="2"/>
              <a:buChar char="ü"/>
            </a:pPr>
            <a:endParaRPr lang="fr-FR" dirty="0" smtClean="0"/>
          </a:p>
          <a:p>
            <a:pPr>
              <a:buFont typeface="Wingdings" pitchFamily="2" charset="2"/>
              <a:buChar char="ü"/>
            </a:pPr>
            <a:r>
              <a:rPr lang="fr-FR" dirty="0" smtClean="0"/>
              <a:t>1958: USHER : first use of a polypropylène in inguinal </a:t>
            </a:r>
            <a:r>
              <a:rPr lang="fr-FR" dirty="0" err="1" smtClean="0"/>
              <a:t>hernia</a:t>
            </a:r>
            <a:r>
              <a:rPr lang="fr-FR" dirty="0" smtClean="0"/>
              <a:t> </a:t>
            </a:r>
            <a:r>
              <a:rPr lang="fr-FR" dirty="0" err="1" smtClean="0"/>
              <a:t>repair</a:t>
            </a:r>
            <a:r>
              <a:rPr lang="fr-FR" dirty="0" smtClean="0"/>
              <a:t>,</a:t>
            </a:r>
          </a:p>
          <a:p>
            <a:pPr>
              <a:buFont typeface="Wingdings" pitchFamily="2" charset="2"/>
              <a:buChar char="ü"/>
            </a:pPr>
            <a:endParaRPr lang="fr-FR" dirty="0" smtClean="0"/>
          </a:p>
          <a:p>
            <a:pPr>
              <a:buFont typeface="Wingdings" pitchFamily="2" charset="2"/>
              <a:buChar char="ü"/>
            </a:pPr>
            <a:r>
              <a:rPr lang="fr-FR" dirty="0" smtClean="0"/>
              <a:t>1974: L</a:t>
            </a:r>
            <a:r>
              <a:rPr lang="fr-FR" cap="all" dirty="0" smtClean="0"/>
              <a:t>ichtenstein</a:t>
            </a:r>
            <a:r>
              <a:rPr lang="fr-FR" dirty="0" smtClean="0"/>
              <a:t> : </a:t>
            </a:r>
            <a:r>
              <a:rPr lang="fr-FR" dirty="0" err="1" smtClean="0"/>
              <a:t>described</a:t>
            </a:r>
            <a:r>
              <a:rPr lang="fr-FR" dirty="0" smtClean="0"/>
              <a:t> a « </a:t>
            </a:r>
            <a:r>
              <a:rPr lang="fr-FR" dirty="0" err="1" smtClean="0"/>
              <a:t>fashioned</a:t>
            </a:r>
            <a:r>
              <a:rPr lang="fr-FR" dirty="0" smtClean="0"/>
              <a:t> </a:t>
            </a:r>
            <a:r>
              <a:rPr lang="fr-FR" dirty="0" err="1" smtClean="0"/>
              <a:t>mesh</a:t>
            </a:r>
            <a:r>
              <a:rPr lang="fr-FR" dirty="0" smtClean="0"/>
              <a:t> » in </a:t>
            </a:r>
            <a:r>
              <a:rPr lang="fr-FR" dirty="0" err="1" smtClean="0"/>
              <a:t>reccurent</a:t>
            </a:r>
            <a:r>
              <a:rPr lang="fr-FR" dirty="0" smtClean="0"/>
              <a:t> </a:t>
            </a:r>
            <a:r>
              <a:rPr lang="fr-FR" dirty="0" err="1" smtClean="0"/>
              <a:t>hernia</a:t>
            </a:r>
            <a:r>
              <a:rPr lang="fr-FR" dirty="0" smtClean="0"/>
              <a:t> </a:t>
            </a:r>
            <a:r>
              <a:rPr lang="fr-FR" dirty="0" err="1" smtClean="0"/>
              <a:t>repair</a:t>
            </a:r>
            <a:r>
              <a:rPr lang="fr-FR" dirty="0" smtClean="0"/>
              <a:t>, </a:t>
            </a:r>
          </a:p>
          <a:p>
            <a:pPr>
              <a:buFont typeface="Wingdings" pitchFamily="2" charset="2"/>
              <a:buChar char="ü"/>
            </a:pPr>
            <a:r>
              <a:rPr lang="fr-FR" dirty="0" smtClean="0"/>
              <a:t>1989: L</a:t>
            </a:r>
            <a:r>
              <a:rPr lang="fr-FR" cap="all" dirty="0" smtClean="0"/>
              <a:t>ichtenstein</a:t>
            </a:r>
            <a:r>
              <a:rPr lang="fr-FR" dirty="0" smtClean="0"/>
              <a:t> : « tension free </a:t>
            </a:r>
            <a:r>
              <a:rPr lang="fr-FR" dirty="0" err="1" smtClean="0"/>
              <a:t>hernioplasty</a:t>
            </a:r>
            <a:r>
              <a:rPr lang="fr-FR" dirty="0" smtClean="0"/>
              <a:t> » </a:t>
            </a:r>
          </a:p>
          <a:p>
            <a:pPr>
              <a:buFont typeface="Wingdings" pitchFamily="2" charset="2"/>
              <a:buChar char="ü"/>
            </a:pPr>
            <a:endParaRPr lang="fr-FR" dirty="0" smtClean="0"/>
          </a:p>
          <a:p>
            <a:pPr>
              <a:buFont typeface="Wingdings" pitchFamily="2" charset="2"/>
              <a:buChar char="ü"/>
            </a:pPr>
            <a:r>
              <a:rPr lang="fr-FR" dirty="0" smtClean="0"/>
              <a:t>1987: GILBERT : « </a:t>
            </a:r>
            <a:r>
              <a:rPr lang="fr-FR" dirty="0" err="1" smtClean="0"/>
              <a:t>plug</a:t>
            </a:r>
            <a:r>
              <a:rPr lang="fr-FR" dirty="0" smtClean="0"/>
              <a:t> » for indirect inguinal </a:t>
            </a:r>
            <a:r>
              <a:rPr lang="fr-FR" dirty="0" err="1" smtClean="0"/>
              <a:t>hernia</a:t>
            </a:r>
            <a:endParaRPr lang="fr-FR" dirty="0" smtClean="0"/>
          </a:p>
          <a:p>
            <a:pPr>
              <a:buFont typeface="Wingdings" pitchFamily="2" charset="2"/>
              <a:buChar char="ü"/>
            </a:pPr>
            <a:endParaRPr lang="fr-FR" dirty="0" smtClean="0"/>
          </a:p>
          <a:p>
            <a:pPr>
              <a:buFont typeface="Wingdings" pitchFamily="2" charset="2"/>
              <a:buChar char="ü"/>
            </a:pPr>
            <a:r>
              <a:rPr lang="fr-FR" dirty="0" smtClean="0"/>
              <a:t>1993: RUTKOW: « </a:t>
            </a:r>
            <a:r>
              <a:rPr lang="fr-FR" dirty="0" err="1" smtClean="0"/>
              <a:t>plug</a:t>
            </a:r>
            <a:r>
              <a:rPr lang="fr-FR" dirty="0" smtClean="0"/>
              <a:t> » for « tension free </a:t>
            </a:r>
            <a:r>
              <a:rPr lang="fr-FR" dirty="0" err="1" smtClean="0"/>
              <a:t>hernioplasty</a:t>
            </a:r>
            <a:r>
              <a:rPr lang="fr-FR" dirty="0" smtClean="0"/>
              <a:t> » </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r.Edward Earle Shouldice"/>
          <p:cNvPicPr>
            <a:picLocks noChangeAspect="1" noChangeArrowheads="1"/>
          </p:cNvPicPr>
          <p:nvPr/>
        </p:nvPicPr>
        <p:blipFill>
          <a:blip r:embed="rId2"/>
          <a:srcRect/>
          <a:stretch>
            <a:fillRect/>
          </a:stretch>
        </p:blipFill>
        <p:spPr bwMode="auto">
          <a:xfrm>
            <a:off x="1071538" y="285728"/>
            <a:ext cx="1206516" cy="1357331"/>
          </a:xfrm>
          <a:prstGeom prst="rect">
            <a:avLst/>
          </a:prstGeom>
          <a:noFill/>
          <a:ln>
            <a:solidFill>
              <a:schemeClr val="tx1"/>
            </a:solidFill>
          </a:ln>
        </p:spPr>
      </p:pic>
      <p:sp>
        <p:nvSpPr>
          <p:cNvPr id="4" name="Rectangle 3"/>
          <p:cNvSpPr/>
          <p:nvPr/>
        </p:nvSpPr>
        <p:spPr>
          <a:xfrm>
            <a:off x="8889" y="500042"/>
            <a:ext cx="1205525" cy="646331"/>
          </a:xfrm>
          <a:prstGeom prst="rect">
            <a:avLst/>
          </a:prstGeom>
        </p:spPr>
        <p:txBody>
          <a:bodyPr wrap="square">
            <a:spAutoFit/>
          </a:bodyPr>
          <a:lstStyle/>
          <a:p>
            <a:r>
              <a:rPr lang="en-US" sz="1200" dirty="0" smtClean="0"/>
              <a:t>Dr. Edward Earle </a:t>
            </a:r>
            <a:r>
              <a:rPr lang="en-US" sz="1200" dirty="0" err="1" smtClean="0"/>
              <a:t>Shouldice</a:t>
            </a:r>
            <a:r>
              <a:rPr lang="en-US" sz="1200" dirty="0" smtClean="0"/>
              <a:t> (1890-1965), </a:t>
            </a:r>
            <a:endParaRPr lang="fr-FR" sz="1200" dirty="0"/>
          </a:p>
        </p:txBody>
      </p:sp>
      <p:sp>
        <p:nvSpPr>
          <p:cNvPr id="5" name="ZoneTexte 4"/>
          <p:cNvSpPr txBox="1"/>
          <p:nvPr/>
        </p:nvSpPr>
        <p:spPr>
          <a:xfrm>
            <a:off x="642910" y="1785926"/>
            <a:ext cx="7650621" cy="923330"/>
          </a:xfrm>
          <a:prstGeom prst="rect">
            <a:avLst/>
          </a:prstGeom>
          <a:noFill/>
        </p:spPr>
        <p:txBody>
          <a:bodyPr wrap="none" rtlCol="0">
            <a:spAutoFit/>
          </a:bodyPr>
          <a:lstStyle/>
          <a:p>
            <a:r>
              <a:rPr lang="fr-FR" dirty="0" smtClean="0">
                <a:solidFill>
                  <a:schemeClr val="tx2">
                    <a:lumMod val="90000"/>
                  </a:schemeClr>
                </a:solidFill>
              </a:rPr>
              <a:t>« </a:t>
            </a:r>
            <a:r>
              <a:rPr lang="fr-FR" dirty="0" err="1" smtClean="0">
                <a:solidFill>
                  <a:schemeClr val="tx2">
                    <a:lumMod val="90000"/>
                  </a:schemeClr>
                </a:solidFill>
              </a:rPr>
              <a:t>Shouldice</a:t>
            </a:r>
            <a:r>
              <a:rPr lang="fr-FR" dirty="0" smtClean="0">
                <a:solidFill>
                  <a:schemeClr val="tx2">
                    <a:lumMod val="90000"/>
                  </a:schemeClr>
                </a:solidFill>
              </a:rPr>
              <a:t> technique versus </a:t>
            </a:r>
            <a:r>
              <a:rPr lang="fr-FR" dirty="0" err="1" smtClean="0">
                <a:solidFill>
                  <a:schemeClr val="tx2">
                    <a:lumMod val="90000"/>
                  </a:schemeClr>
                </a:solidFill>
              </a:rPr>
              <a:t>other</a:t>
            </a:r>
            <a:r>
              <a:rPr lang="fr-FR" dirty="0" smtClean="0">
                <a:solidFill>
                  <a:schemeClr val="tx2">
                    <a:lumMod val="90000"/>
                  </a:schemeClr>
                </a:solidFill>
              </a:rPr>
              <a:t> open techniques for inguinal </a:t>
            </a:r>
            <a:r>
              <a:rPr lang="fr-FR" dirty="0" err="1" smtClean="0">
                <a:solidFill>
                  <a:schemeClr val="tx2">
                    <a:lumMod val="90000"/>
                  </a:schemeClr>
                </a:solidFill>
              </a:rPr>
              <a:t>hernia</a:t>
            </a:r>
            <a:r>
              <a:rPr lang="fr-FR" dirty="0" smtClean="0">
                <a:solidFill>
                  <a:schemeClr val="tx2">
                    <a:lumMod val="90000"/>
                  </a:schemeClr>
                </a:solidFill>
              </a:rPr>
              <a:t> </a:t>
            </a:r>
            <a:r>
              <a:rPr lang="fr-FR" dirty="0" err="1" smtClean="0">
                <a:solidFill>
                  <a:schemeClr val="tx2">
                    <a:lumMod val="90000"/>
                  </a:schemeClr>
                </a:solidFill>
              </a:rPr>
              <a:t>repair</a:t>
            </a:r>
            <a:r>
              <a:rPr lang="fr-FR" dirty="0" smtClean="0">
                <a:solidFill>
                  <a:schemeClr val="tx2">
                    <a:lumMod val="90000"/>
                  </a:schemeClr>
                </a:solidFill>
              </a:rPr>
              <a:t> »</a:t>
            </a:r>
          </a:p>
          <a:p>
            <a:r>
              <a:rPr lang="fr-FR" dirty="0" err="1" smtClean="0">
                <a:solidFill>
                  <a:schemeClr val="tx2">
                    <a:lumMod val="90000"/>
                  </a:schemeClr>
                </a:solidFill>
              </a:rPr>
              <a:t>Amato</a:t>
            </a:r>
            <a:r>
              <a:rPr lang="fr-FR" dirty="0" smtClean="0">
                <a:solidFill>
                  <a:schemeClr val="tx2">
                    <a:lumMod val="90000"/>
                  </a:schemeClr>
                </a:solidFill>
              </a:rPr>
              <a:t> B and all,</a:t>
            </a:r>
          </a:p>
          <a:p>
            <a:r>
              <a:rPr lang="fr-FR" dirty="0" smtClean="0">
                <a:solidFill>
                  <a:schemeClr val="tx2">
                    <a:lumMod val="90000"/>
                  </a:schemeClr>
                </a:solidFill>
              </a:rPr>
              <a:t>Cochrane Library 2009</a:t>
            </a:r>
            <a:endParaRPr lang="fr-FR" dirty="0">
              <a:solidFill>
                <a:schemeClr val="tx2">
                  <a:lumMod val="90000"/>
                </a:schemeClr>
              </a:solidFill>
            </a:endParaRPr>
          </a:p>
        </p:txBody>
      </p:sp>
      <p:sp>
        <p:nvSpPr>
          <p:cNvPr id="6" name="Rectangle 5"/>
          <p:cNvSpPr/>
          <p:nvPr/>
        </p:nvSpPr>
        <p:spPr>
          <a:xfrm>
            <a:off x="642910" y="4214818"/>
            <a:ext cx="7429552" cy="1477328"/>
          </a:xfrm>
          <a:prstGeom prst="rect">
            <a:avLst/>
          </a:prstGeom>
        </p:spPr>
        <p:txBody>
          <a:bodyPr wrap="square">
            <a:spAutoFit/>
          </a:bodyPr>
          <a:lstStyle/>
          <a:p>
            <a:pPr algn="just"/>
            <a:r>
              <a:rPr lang="en-US" dirty="0" smtClean="0"/>
              <a:t>The </a:t>
            </a:r>
            <a:r>
              <a:rPr lang="en-US" u="sng" dirty="0" smtClean="0"/>
              <a:t>quality of included studies, assessed with jaded scale, were low</a:t>
            </a:r>
            <a:r>
              <a:rPr lang="en-US" dirty="0" smtClean="0"/>
              <a:t>. Patients have similar characteristic in the treatment and control group but seems more healthy than in general population, this features may affect the dimension of effect in particularly recurrence rate could be higher in general population.” </a:t>
            </a:r>
            <a:endParaRPr lang="fr-FR" dirty="0"/>
          </a:p>
        </p:txBody>
      </p:sp>
      <p:sp>
        <p:nvSpPr>
          <p:cNvPr id="7" name="Rectangle 6"/>
          <p:cNvSpPr/>
          <p:nvPr/>
        </p:nvSpPr>
        <p:spPr>
          <a:xfrm>
            <a:off x="500034" y="2928934"/>
            <a:ext cx="4572000" cy="646331"/>
          </a:xfrm>
          <a:prstGeom prst="rect">
            <a:avLst/>
          </a:prstGeom>
        </p:spPr>
        <p:txBody>
          <a:bodyPr>
            <a:spAutoFit/>
          </a:bodyPr>
          <a:lstStyle/>
          <a:p>
            <a:r>
              <a:rPr lang="en-US" b="1" u="sng" dirty="0" err="1" smtClean="0">
                <a:solidFill>
                  <a:schemeClr val="tx2">
                    <a:lumMod val="90000"/>
                  </a:schemeClr>
                </a:solidFill>
              </a:rPr>
              <a:t>Shouldice</a:t>
            </a:r>
            <a:r>
              <a:rPr lang="en-US" u="sng" dirty="0" smtClean="0">
                <a:solidFill>
                  <a:schemeClr val="tx2">
                    <a:lumMod val="90000"/>
                  </a:schemeClr>
                </a:solidFill>
              </a:rPr>
              <a:t> </a:t>
            </a:r>
            <a:r>
              <a:rPr lang="en-US" u="sng" dirty="0" err="1" smtClean="0">
                <a:solidFill>
                  <a:schemeClr val="tx2">
                    <a:lumMod val="90000"/>
                  </a:schemeClr>
                </a:solidFill>
              </a:rPr>
              <a:t>herniorrhaphy</a:t>
            </a:r>
            <a:r>
              <a:rPr lang="en-US" u="sng" dirty="0" smtClean="0">
                <a:solidFill>
                  <a:schemeClr val="tx2">
                    <a:lumMod val="90000"/>
                  </a:schemeClr>
                </a:solidFill>
              </a:rPr>
              <a:t> is the best non-mesh technique in terms of recurrence</a:t>
            </a:r>
            <a:endParaRPr lang="fr-FR" dirty="0"/>
          </a:p>
        </p:txBody>
      </p:sp>
      <p:sp>
        <p:nvSpPr>
          <p:cNvPr id="8" name="Rectangle 7"/>
          <p:cNvSpPr/>
          <p:nvPr/>
        </p:nvSpPr>
        <p:spPr>
          <a:xfrm>
            <a:off x="3500430" y="3214686"/>
            <a:ext cx="4572000" cy="646331"/>
          </a:xfrm>
          <a:prstGeom prst="rect">
            <a:avLst/>
          </a:prstGeom>
        </p:spPr>
        <p:txBody>
          <a:bodyPr>
            <a:spAutoFit/>
          </a:bodyPr>
          <a:lstStyle/>
          <a:p>
            <a:r>
              <a:rPr lang="en-US" dirty="0" smtClean="0">
                <a:solidFill>
                  <a:schemeClr val="tx2">
                    <a:lumMod val="90000"/>
                  </a:schemeClr>
                </a:solidFill>
              </a:rPr>
              <a:t>, though it is more time consuming and needs a slightly longer post-operative hospital stay.</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357298"/>
            <a:ext cx="7715304" cy="861774"/>
          </a:xfrm>
          <a:prstGeom prst="rect">
            <a:avLst/>
          </a:prstGeom>
        </p:spPr>
        <p:txBody>
          <a:bodyPr wrap="square">
            <a:spAutoFit/>
          </a:bodyPr>
          <a:lstStyle/>
          <a:p>
            <a:pPr algn="ctr"/>
            <a:r>
              <a:rPr lang="en-US" u="sng" dirty="0" smtClean="0">
                <a:solidFill>
                  <a:schemeClr val="tx2">
                    <a:lumMod val="90000"/>
                  </a:schemeClr>
                </a:solidFill>
              </a:rPr>
              <a:t>“When Mesh is used, the recurrence rate is  reduced by </a:t>
            </a:r>
            <a:r>
              <a:rPr lang="en-US" sz="3200" u="sng" dirty="0" smtClean="0">
                <a:solidFill>
                  <a:schemeClr val="tx2">
                    <a:lumMod val="90000"/>
                  </a:schemeClr>
                </a:solidFill>
              </a:rPr>
              <a:t>50%-70% </a:t>
            </a:r>
            <a:r>
              <a:rPr lang="en-US" u="sng" dirty="0" smtClean="0">
                <a:solidFill>
                  <a:schemeClr val="tx2">
                    <a:lumMod val="90000"/>
                  </a:schemeClr>
                </a:solidFill>
              </a:rPr>
              <a:t>compared to repairs without mesh.”</a:t>
            </a:r>
            <a:endParaRPr lang="fr-FR" dirty="0"/>
          </a:p>
        </p:txBody>
      </p:sp>
      <p:sp>
        <p:nvSpPr>
          <p:cNvPr id="3" name="ZoneTexte 2"/>
          <p:cNvSpPr txBox="1"/>
          <p:nvPr/>
        </p:nvSpPr>
        <p:spPr>
          <a:xfrm>
            <a:off x="3143240" y="2571744"/>
            <a:ext cx="184731" cy="369332"/>
          </a:xfrm>
          <a:prstGeom prst="rect">
            <a:avLst/>
          </a:prstGeom>
          <a:noFill/>
        </p:spPr>
        <p:txBody>
          <a:bodyPr wrap="none" rtlCol="0">
            <a:spAutoFit/>
          </a:bodyPr>
          <a:lstStyle/>
          <a:p>
            <a:endParaRPr lang="fr-FR"/>
          </a:p>
        </p:txBody>
      </p:sp>
      <p:sp>
        <p:nvSpPr>
          <p:cNvPr id="4" name="ZoneTexte 3"/>
          <p:cNvSpPr txBox="1"/>
          <p:nvPr/>
        </p:nvSpPr>
        <p:spPr>
          <a:xfrm>
            <a:off x="642910" y="357166"/>
            <a:ext cx="7650621" cy="923330"/>
          </a:xfrm>
          <a:prstGeom prst="rect">
            <a:avLst/>
          </a:prstGeom>
          <a:noFill/>
        </p:spPr>
        <p:txBody>
          <a:bodyPr wrap="none" rtlCol="0">
            <a:spAutoFit/>
          </a:bodyPr>
          <a:lstStyle/>
          <a:p>
            <a:r>
              <a:rPr lang="fr-FR" dirty="0" smtClean="0"/>
              <a:t>« </a:t>
            </a:r>
            <a:r>
              <a:rPr lang="fr-FR" dirty="0" err="1" smtClean="0"/>
              <a:t>Shouldice</a:t>
            </a:r>
            <a:r>
              <a:rPr lang="fr-FR" dirty="0" smtClean="0"/>
              <a:t> technique versus </a:t>
            </a:r>
            <a:r>
              <a:rPr lang="fr-FR" dirty="0" err="1" smtClean="0"/>
              <a:t>other</a:t>
            </a:r>
            <a:r>
              <a:rPr lang="fr-FR" dirty="0" smtClean="0"/>
              <a:t> open techniques for inguinal </a:t>
            </a:r>
            <a:r>
              <a:rPr lang="fr-FR" dirty="0" err="1" smtClean="0"/>
              <a:t>hernia</a:t>
            </a:r>
            <a:r>
              <a:rPr lang="fr-FR" dirty="0" smtClean="0"/>
              <a:t> </a:t>
            </a:r>
            <a:r>
              <a:rPr lang="fr-FR" dirty="0" err="1" smtClean="0"/>
              <a:t>repair</a:t>
            </a:r>
            <a:r>
              <a:rPr lang="fr-FR" dirty="0" smtClean="0"/>
              <a:t> »</a:t>
            </a:r>
          </a:p>
          <a:p>
            <a:r>
              <a:rPr lang="fr-FR" dirty="0" err="1" smtClean="0"/>
              <a:t>Amato</a:t>
            </a:r>
            <a:r>
              <a:rPr lang="fr-FR" dirty="0" smtClean="0"/>
              <a:t> B and all,</a:t>
            </a:r>
          </a:p>
          <a:p>
            <a:r>
              <a:rPr lang="fr-FR" dirty="0" smtClean="0"/>
              <a:t>Cochrane Library 2009</a:t>
            </a:r>
            <a:endParaRPr lang="fr-FR" dirty="0"/>
          </a:p>
        </p:txBody>
      </p:sp>
      <p:sp>
        <p:nvSpPr>
          <p:cNvPr id="5" name="ZoneTexte 4"/>
          <p:cNvSpPr txBox="1"/>
          <p:nvPr/>
        </p:nvSpPr>
        <p:spPr>
          <a:xfrm>
            <a:off x="785786" y="2357430"/>
            <a:ext cx="7358114" cy="646331"/>
          </a:xfrm>
          <a:prstGeom prst="rect">
            <a:avLst/>
          </a:prstGeom>
          <a:noFill/>
        </p:spPr>
        <p:txBody>
          <a:bodyPr wrap="square" rtlCol="0">
            <a:spAutoFit/>
          </a:bodyPr>
          <a:lstStyle/>
          <a:p>
            <a:pPr algn="ctr"/>
            <a:r>
              <a:rPr lang="fr-FR" dirty="0" smtClean="0">
                <a:solidFill>
                  <a:schemeClr val="tx2">
                    <a:lumMod val="90000"/>
                  </a:schemeClr>
                </a:solidFill>
              </a:rPr>
              <a:t>BUT : « the must commun </a:t>
            </a:r>
            <a:r>
              <a:rPr lang="fr-FR" dirty="0" err="1" smtClean="0">
                <a:solidFill>
                  <a:schemeClr val="tx2">
                    <a:lumMod val="90000"/>
                  </a:schemeClr>
                </a:solidFill>
              </a:rPr>
              <a:t>morbidity</a:t>
            </a:r>
            <a:r>
              <a:rPr lang="fr-FR" dirty="0" smtClean="0">
                <a:solidFill>
                  <a:schemeClr val="tx2">
                    <a:lumMod val="90000"/>
                  </a:schemeClr>
                </a:solidFill>
              </a:rPr>
              <a:t> has been </a:t>
            </a:r>
            <a:r>
              <a:rPr lang="fr-FR" dirty="0" err="1" smtClean="0">
                <a:solidFill>
                  <a:schemeClr val="tx2">
                    <a:lumMod val="90000"/>
                  </a:schemeClr>
                </a:solidFill>
              </a:rPr>
              <a:t>chronic</a:t>
            </a:r>
            <a:r>
              <a:rPr lang="fr-FR" dirty="0" smtClean="0">
                <a:solidFill>
                  <a:schemeClr val="tx2">
                    <a:lumMod val="90000"/>
                  </a:schemeClr>
                </a:solidFill>
              </a:rPr>
              <a:t> pain </a:t>
            </a:r>
            <a:r>
              <a:rPr lang="fr-FR" dirty="0" err="1" smtClean="0">
                <a:solidFill>
                  <a:schemeClr val="tx2">
                    <a:lumMod val="90000"/>
                  </a:schemeClr>
                </a:solidFill>
              </a:rPr>
              <a:t>with</a:t>
            </a:r>
            <a:r>
              <a:rPr lang="fr-FR" dirty="0" smtClean="0">
                <a:solidFill>
                  <a:schemeClr val="tx2">
                    <a:lumMod val="90000"/>
                  </a:schemeClr>
                </a:solidFill>
              </a:rPr>
              <a:t> an important impact on the </a:t>
            </a:r>
            <a:r>
              <a:rPr lang="fr-FR" dirty="0" err="1" smtClean="0">
                <a:solidFill>
                  <a:schemeClr val="tx2">
                    <a:lumMod val="90000"/>
                  </a:schemeClr>
                </a:solidFill>
              </a:rPr>
              <a:t>quality</a:t>
            </a:r>
            <a:r>
              <a:rPr lang="fr-FR" dirty="0" smtClean="0">
                <a:solidFill>
                  <a:schemeClr val="tx2">
                    <a:lumMod val="90000"/>
                  </a:schemeClr>
                </a:solidFill>
              </a:rPr>
              <a:t> of live »</a:t>
            </a:r>
            <a:endParaRPr lang="fr-FR" dirty="0">
              <a:solidFill>
                <a:schemeClr val="tx2">
                  <a:lumMod val="90000"/>
                </a:schemeClr>
              </a:solidFill>
            </a:endParaRPr>
          </a:p>
        </p:txBody>
      </p:sp>
      <p:sp>
        <p:nvSpPr>
          <p:cNvPr id="7" name="ZoneTexte 6"/>
          <p:cNvSpPr txBox="1"/>
          <p:nvPr/>
        </p:nvSpPr>
        <p:spPr>
          <a:xfrm>
            <a:off x="3286116" y="3214686"/>
            <a:ext cx="1746312" cy="369332"/>
          </a:xfrm>
          <a:prstGeom prst="rect">
            <a:avLst/>
          </a:prstGeom>
          <a:noFill/>
        </p:spPr>
        <p:txBody>
          <a:bodyPr wrap="none" rtlCol="0">
            <a:spAutoFit/>
          </a:bodyPr>
          <a:lstStyle/>
          <a:p>
            <a:r>
              <a:rPr lang="fr-FR" cap="all" dirty="0" err="1" smtClean="0"/>
              <a:t>Inguinodynia</a:t>
            </a:r>
            <a:endParaRPr lang="fr-FR" cap="all" dirty="0"/>
          </a:p>
        </p:txBody>
      </p:sp>
      <p:sp>
        <p:nvSpPr>
          <p:cNvPr id="8" name="ZoneTexte 7"/>
          <p:cNvSpPr txBox="1"/>
          <p:nvPr/>
        </p:nvSpPr>
        <p:spPr>
          <a:xfrm>
            <a:off x="142844" y="3857628"/>
            <a:ext cx="5121915" cy="1815882"/>
          </a:xfrm>
          <a:prstGeom prst="rect">
            <a:avLst/>
          </a:prstGeom>
          <a:noFill/>
        </p:spPr>
        <p:txBody>
          <a:bodyPr wrap="none" rtlCol="0">
            <a:spAutoFit/>
          </a:bodyPr>
          <a:lstStyle/>
          <a:p>
            <a:r>
              <a:rPr lang="fr-FR" sz="1600" dirty="0" err="1" smtClean="0"/>
              <a:t>Neuropathic</a:t>
            </a:r>
            <a:r>
              <a:rPr lang="fr-FR" sz="1600" dirty="0" smtClean="0"/>
              <a:t> pain : IIN ; IHN ; GFN.</a:t>
            </a:r>
          </a:p>
          <a:p>
            <a:pPr lvl="2">
              <a:buFont typeface="Arial" pitchFamily="34" charset="0"/>
              <a:buChar char="•"/>
            </a:pPr>
            <a:r>
              <a:rPr lang="fr-FR" sz="1600" dirty="0" smtClean="0"/>
              <a:t> trauma </a:t>
            </a:r>
            <a:r>
              <a:rPr lang="fr-FR" sz="1600" dirty="0" err="1" smtClean="0"/>
              <a:t>during</a:t>
            </a:r>
            <a:r>
              <a:rPr lang="fr-FR" sz="1600" dirty="0" smtClean="0"/>
              <a:t> dissection</a:t>
            </a:r>
          </a:p>
          <a:p>
            <a:pPr lvl="2">
              <a:buFont typeface="Arial" pitchFamily="34" charset="0"/>
              <a:buChar char="•"/>
            </a:pPr>
            <a:r>
              <a:rPr lang="fr-FR" sz="1600" dirty="0" err="1" smtClean="0"/>
              <a:t>Retraction</a:t>
            </a:r>
            <a:r>
              <a:rPr lang="fr-FR" sz="1600" dirty="0" smtClean="0"/>
              <a:t> of tissues</a:t>
            </a:r>
          </a:p>
          <a:p>
            <a:pPr lvl="2">
              <a:buFont typeface="Arial" pitchFamily="34" charset="0"/>
              <a:buChar char="•"/>
            </a:pPr>
            <a:r>
              <a:rPr lang="fr-FR" sz="1600" dirty="0" smtClean="0"/>
              <a:t>Nerve </a:t>
            </a:r>
            <a:r>
              <a:rPr lang="fr-FR" sz="1600" dirty="0" err="1" smtClean="0"/>
              <a:t>entrapment</a:t>
            </a:r>
            <a:r>
              <a:rPr lang="fr-FR" sz="1600" dirty="0" smtClean="0"/>
              <a:t> </a:t>
            </a:r>
            <a:r>
              <a:rPr lang="fr-FR" sz="1600" dirty="0" err="1" smtClean="0"/>
              <a:t>from</a:t>
            </a:r>
            <a:r>
              <a:rPr lang="fr-FR" sz="1600" dirty="0" smtClean="0"/>
              <a:t> post </a:t>
            </a:r>
            <a:r>
              <a:rPr lang="fr-FR" sz="1600" dirty="0" err="1" smtClean="0"/>
              <a:t>operative</a:t>
            </a:r>
            <a:r>
              <a:rPr lang="fr-FR" sz="1600" dirty="0" smtClean="0"/>
              <a:t> </a:t>
            </a:r>
            <a:r>
              <a:rPr lang="fr-FR" sz="1600" dirty="0" err="1" smtClean="0"/>
              <a:t>fibrosis</a:t>
            </a:r>
            <a:endParaRPr lang="fr-FR" sz="1600" dirty="0" smtClean="0"/>
          </a:p>
          <a:p>
            <a:pPr lvl="2">
              <a:buFont typeface="Arial" pitchFamily="34" charset="0"/>
              <a:buChar char="•"/>
            </a:pPr>
            <a:r>
              <a:rPr lang="fr-FR" sz="1600" b="1" u="sng" dirty="0" err="1" smtClean="0">
                <a:solidFill>
                  <a:schemeClr val="tx2">
                    <a:lumMod val="90000"/>
                  </a:schemeClr>
                </a:solidFill>
              </a:rPr>
              <a:t>Mesh</a:t>
            </a:r>
            <a:r>
              <a:rPr lang="fr-FR" sz="1600" b="1" u="sng" dirty="0" smtClean="0">
                <a:solidFill>
                  <a:schemeClr val="tx2">
                    <a:lumMod val="90000"/>
                  </a:schemeClr>
                </a:solidFill>
              </a:rPr>
              <a:t> </a:t>
            </a:r>
            <a:r>
              <a:rPr lang="fr-FR" sz="1600" b="1" u="sng" dirty="0" err="1" smtClean="0">
                <a:solidFill>
                  <a:schemeClr val="tx2">
                    <a:lumMod val="90000"/>
                  </a:schemeClr>
                </a:solidFill>
              </a:rPr>
              <a:t>related</a:t>
            </a:r>
            <a:r>
              <a:rPr lang="fr-FR" sz="1600" b="1" u="sng" dirty="0" smtClean="0">
                <a:solidFill>
                  <a:schemeClr val="tx2">
                    <a:lumMod val="90000"/>
                  </a:schemeClr>
                </a:solidFill>
              </a:rPr>
              <a:t> </a:t>
            </a:r>
            <a:r>
              <a:rPr lang="fr-FR" sz="1600" b="1" u="sng" dirty="0" err="1" smtClean="0">
                <a:solidFill>
                  <a:schemeClr val="tx2">
                    <a:lumMod val="90000"/>
                  </a:schemeClr>
                </a:solidFill>
              </a:rPr>
              <a:t>fibrosis</a:t>
            </a:r>
            <a:endParaRPr lang="fr-FR" sz="1600" b="1" u="sng" dirty="0" smtClean="0">
              <a:solidFill>
                <a:schemeClr val="tx2">
                  <a:lumMod val="90000"/>
                </a:schemeClr>
              </a:solidFill>
            </a:endParaRPr>
          </a:p>
          <a:p>
            <a:pPr lvl="2">
              <a:buFont typeface="Arial" pitchFamily="34" charset="0"/>
              <a:buChar char="•"/>
            </a:pPr>
            <a:r>
              <a:rPr lang="fr-FR" sz="1600" b="1" u="sng" dirty="0" smtClean="0">
                <a:solidFill>
                  <a:schemeClr val="tx2">
                    <a:lumMod val="90000"/>
                  </a:schemeClr>
                </a:solidFill>
              </a:rPr>
              <a:t>Sutures </a:t>
            </a:r>
            <a:r>
              <a:rPr lang="fr-FR" sz="1600" b="1" u="sng" dirty="0" err="1" smtClean="0">
                <a:solidFill>
                  <a:schemeClr val="tx2">
                    <a:lumMod val="90000"/>
                  </a:schemeClr>
                </a:solidFill>
              </a:rPr>
              <a:t>used</a:t>
            </a:r>
            <a:r>
              <a:rPr lang="fr-FR" sz="1600" b="1" u="sng" dirty="0" smtClean="0">
                <a:solidFill>
                  <a:schemeClr val="tx2">
                    <a:lumMod val="90000"/>
                  </a:schemeClr>
                </a:solidFill>
              </a:rPr>
              <a:t> to </a:t>
            </a:r>
            <a:r>
              <a:rPr lang="fr-FR" sz="1600" b="1" u="sng" dirty="0" err="1" smtClean="0">
                <a:solidFill>
                  <a:schemeClr val="tx2">
                    <a:lumMod val="90000"/>
                  </a:schemeClr>
                </a:solidFill>
              </a:rPr>
              <a:t>fix</a:t>
            </a:r>
            <a:r>
              <a:rPr lang="fr-FR" sz="1600" b="1" u="sng" dirty="0" smtClean="0">
                <a:solidFill>
                  <a:schemeClr val="tx2">
                    <a:lumMod val="90000"/>
                  </a:schemeClr>
                </a:solidFill>
              </a:rPr>
              <a:t> the </a:t>
            </a:r>
            <a:r>
              <a:rPr lang="fr-FR" sz="1600" b="1" u="sng" dirty="0" err="1" smtClean="0">
                <a:solidFill>
                  <a:schemeClr val="tx2">
                    <a:lumMod val="90000"/>
                  </a:schemeClr>
                </a:solidFill>
              </a:rPr>
              <a:t>mesh</a:t>
            </a:r>
            <a:r>
              <a:rPr lang="fr-FR" sz="1600" b="1" u="sng" dirty="0" smtClean="0">
                <a:solidFill>
                  <a:schemeClr val="tx2">
                    <a:lumMod val="90000"/>
                  </a:schemeClr>
                </a:solidFill>
              </a:rPr>
              <a:t> </a:t>
            </a:r>
            <a:r>
              <a:rPr lang="fr-FR" sz="1600" b="1" dirty="0" smtClean="0">
                <a:solidFill>
                  <a:schemeClr val="tx2">
                    <a:lumMod val="90000"/>
                  </a:schemeClr>
                </a:solidFill>
              </a:rPr>
              <a:t>	</a:t>
            </a:r>
          </a:p>
          <a:p>
            <a:r>
              <a:rPr lang="fr-FR" sz="1600" dirty="0" smtClean="0"/>
              <a:t>	</a:t>
            </a:r>
            <a:endParaRPr lang="fr-FR" sz="1600" dirty="0"/>
          </a:p>
        </p:txBody>
      </p:sp>
      <p:sp>
        <p:nvSpPr>
          <p:cNvPr id="9" name="ZoneTexte 8"/>
          <p:cNvSpPr txBox="1"/>
          <p:nvPr/>
        </p:nvSpPr>
        <p:spPr>
          <a:xfrm>
            <a:off x="5143504" y="3857628"/>
            <a:ext cx="3643306" cy="3293209"/>
          </a:xfrm>
          <a:prstGeom prst="rect">
            <a:avLst/>
          </a:prstGeom>
          <a:noFill/>
        </p:spPr>
        <p:txBody>
          <a:bodyPr wrap="square" rtlCol="0">
            <a:spAutoFit/>
          </a:bodyPr>
          <a:lstStyle/>
          <a:p>
            <a:r>
              <a:rPr lang="fr-FR" sz="1600" dirty="0" smtClean="0"/>
              <a:t>Non </a:t>
            </a:r>
            <a:r>
              <a:rPr lang="fr-FR" sz="1600" dirty="0" err="1" smtClean="0"/>
              <a:t>neuropathic</a:t>
            </a:r>
            <a:r>
              <a:rPr lang="fr-FR" sz="1600" dirty="0" smtClean="0"/>
              <a:t> pain</a:t>
            </a:r>
          </a:p>
          <a:p>
            <a:pPr lvl="2">
              <a:buFont typeface="Arial" pitchFamily="34" charset="0"/>
              <a:buChar char="•"/>
            </a:pPr>
            <a:r>
              <a:rPr lang="fr-FR" sz="1600" b="1" u="sng" dirty="0" err="1" smtClean="0">
                <a:solidFill>
                  <a:schemeClr val="tx2">
                    <a:lumMod val="90000"/>
                  </a:schemeClr>
                </a:solidFill>
              </a:rPr>
              <a:t>Execive</a:t>
            </a:r>
            <a:r>
              <a:rPr lang="fr-FR" sz="1600" b="1" u="sng" dirty="0" smtClean="0">
                <a:solidFill>
                  <a:schemeClr val="tx2">
                    <a:lumMod val="90000"/>
                  </a:schemeClr>
                </a:solidFill>
              </a:rPr>
              <a:t>  </a:t>
            </a:r>
            <a:r>
              <a:rPr lang="fr-FR" sz="1600" b="1" u="sng" dirty="0" err="1" smtClean="0">
                <a:solidFill>
                  <a:schemeClr val="tx2">
                    <a:lumMod val="90000"/>
                  </a:schemeClr>
                </a:solidFill>
              </a:rPr>
              <a:t>scar</a:t>
            </a:r>
            <a:r>
              <a:rPr lang="fr-FR" sz="1600" b="1" u="sng" dirty="0" smtClean="0">
                <a:solidFill>
                  <a:schemeClr val="tx2">
                    <a:lumMod val="90000"/>
                  </a:schemeClr>
                </a:solidFill>
              </a:rPr>
              <a:t> formation </a:t>
            </a:r>
            <a:r>
              <a:rPr lang="fr-FR" sz="1600" b="1" u="sng" dirty="0" err="1" smtClean="0">
                <a:solidFill>
                  <a:schemeClr val="tx2">
                    <a:lumMod val="90000"/>
                  </a:schemeClr>
                </a:solidFill>
              </a:rPr>
              <a:t>resulting</a:t>
            </a:r>
            <a:r>
              <a:rPr lang="fr-FR" sz="1600" b="1" u="sng" dirty="0" smtClean="0">
                <a:solidFill>
                  <a:schemeClr val="tx2">
                    <a:lumMod val="90000"/>
                  </a:schemeClr>
                </a:solidFill>
              </a:rPr>
              <a:t> </a:t>
            </a:r>
            <a:r>
              <a:rPr lang="fr-FR" sz="1600" b="1" u="sng" dirty="0" err="1" smtClean="0">
                <a:solidFill>
                  <a:schemeClr val="tx2">
                    <a:lumMod val="90000"/>
                  </a:schemeClr>
                </a:solidFill>
              </a:rPr>
              <a:t>from</a:t>
            </a:r>
            <a:r>
              <a:rPr lang="fr-FR" sz="1600" b="1" u="sng" dirty="0" smtClean="0">
                <a:solidFill>
                  <a:schemeClr val="tx2">
                    <a:lumMod val="90000"/>
                  </a:schemeClr>
                </a:solidFill>
              </a:rPr>
              <a:t> </a:t>
            </a:r>
            <a:r>
              <a:rPr lang="fr-FR" sz="1600" b="1" u="sng" dirty="0" err="1" smtClean="0">
                <a:solidFill>
                  <a:schemeClr val="tx2">
                    <a:lumMod val="90000"/>
                  </a:schemeClr>
                </a:solidFill>
              </a:rPr>
              <a:t>mesh</a:t>
            </a:r>
            <a:r>
              <a:rPr lang="fr-FR" sz="1600" b="1" u="sng" dirty="0" smtClean="0">
                <a:solidFill>
                  <a:schemeClr val="tx2">
                    <a:lumMod val="90000"/>
                  </a:schemeClr>
                </a:solidFill>
              </a:rPr>
              <a:t> </a:t>
            </a:r>
            <a:r>
              <a:rPr lang="fr-FR" sz="1600" b="1" u="sng" dirty="0" err="1" smtClean="0">
                <a:solidFill>
                  <a:schemeClr val="tx2">
                    <a:lumMod val="90000"/>
                  </a:schemeClr>
                </a:solidFill>
              </a:rPr>
              <a:t>reaction</a:t>
            </a:r>
            <a:endParaRPr lang="fr-FR" sz="1600" b="1" u="sng" dirty="0" smtClean="0">
              <a:solidFill>
                <a:schemeClr val="tx2">
                  <a:lumMod val="90000"/>
                </a:schemeClr>
              </a:solidFill>
            </a:endParaRPr>
          </a:p>
          <a:p>
            <a:pPr lvl="2">
              <a:buFont typeface="Arial" pitchFamily="34" charset="0"/>
              <a:buChar char="•"/>
            </a:pPr>
            <a:r>
              <a:rPr lang="fr-FR" sz="1600" b="1" u="sng" dirty="0" err="1" smtClean="0">
                <a:solidFill>
                  <a:schemeClr val="tx2">
                    <a:lumMod val="90000"/>
                  </a:schemeClr>
                </a:solidFill>
              </a:rPr>
              <a:t>Rolled</a:t>
            </a:r>
            <a:r>
              <a:rPr lang="fr-FR" sz="1600" b="1" u="sng" dirty="0" smtClean="0">
                <a:solidFill>
                  <a:schemeClr val="tx2">
                    <a:lumMod val="90000"/>
                  </a:schemeClr>
                </a:solidFill>
              </a:rPr>
              <a:t>-up </a:t>
            </a:r>
            <a:r>
              <a:rPr lang="fr-FR" sz="1600" b="1" u="sng" dirty="0" err="1" smtClean="0">
                <a:solidFill>
                  <a:schemeClr val="tx2">
                    <a:lumMod val="90000"/>
                  </a:schemeClr>
                </a:solidFill>
              </a:rPr>
              <a:t>bulky</a:t>
            </a:r>
            <a:r>
              <a:rPr lang="fr-FR" sz="1600" b="1" u="sng" dirty="0" smtClean="0">
                <a:solidFill>
                  <a:schemeClr val="tx2">
                    <a:lumMod val="90000"/>
                  </a:schemeClr>
                </a:solidFill>
              </a:rPr>
              <a:t> </a:t>
            </a:r>
            <a:r>
              <a:rPr lang="fr-FR" sz="1600" b="1" u="sng" dirty="0" err="1" smtClean="0">
                <a:solidFill>
                  <a:schemeClr val="tx2">
                    <a:lumMod val="90000"/>
                  </a:schemeClr>
                </a:solidFill>
              </a:rPr>
              <a:t>mesh</a:t>
            </a:r>
            <a:r>
              <a:rPr lang="fr-FR" sz="1600" b="1" u="sng" dirty="0" smtClean="0">
                <a:solidFill>
                  <a:schemeClr val="tx2">
                    <a:lumMod val="90000"/>
                  </a:schemeClr>
                </a:solidFill>
              </a:rPr>
              <a:t> </a:t>
            </a:r>
            <a:r>
              <a:rPr lang="fr-FR" sz="1600" b="1" u="sng" dirty="0" err="1" smtClean="0">
                <a:solidFill>
                  <a:schemeClr val="tx2">
                    <a:lumMod val="90000"/>
                  </a:schemeClr>
                </a:solidFill>
              </a:rPr>
              <a:t>leading</a:t>
            </a:r>
            <a:r>
              <a:rPr lang="fr-FR" sz="1600" b="1" u="sng" dirty="0" smtClean="0">
                <a:solidFill>
                  <a:schemeClr val="tx2">
                    <a:lumMod val="90000"/>
                  </a:schemeClr>
                </a:solidFill>
              </a:rPr>
              <a:t> to </a:t>
            </a:r>
            <a:r>
              <a:rPr lang="fr-FR" sz="1600" b="1" u="sng" dirty="0" err="1" smtClean="0">
                <a:solidFill>
                  <a:schemeClr val="tx2">
                    <a:lumMod val="90000"/>
                  </a:schemeClr>
                </a:solidFill>
              </a:rPr>
              <a:t>mechanical</a:t>
            </a:r>
            <a:r>
              <a:rPr lang="fr-FR" sz="1600" b="1" u="sng" dirty="0" smtClean="0">
                <a:solidFill>
                  <a:schemeClr val="tx2">
                    <a:lumMod val="90000"/>
                  </a:schemeClr>
                </a:solidFill>
              </a:rPr>
              <a:t> pressure</a:t>
            </a:r>
          </a:p>
          <a:p>
            <a:pPr lvl="2">
              <a:buFont typeface="Arial" pitchFamily="34" charset="0"/>
              <a:buChar char="•"/>
            </a:pPr>
            <a:r>
              <a:rPr lang="fr-FR" sz="1600" dirty="0" err="1" smtClean="0"/>
              <a:t>Periostal</a:t>
            </a:r>
            <a:r>
              <a:rPr lang="fr-FR" sz="1600" dirty="0" smtClean="0"/>
              <a:t> </a:t>
            </a:r>
            <a:r>
              <a:rPr lang="fr-FR" sz="1600" dirty="0" err="1" smtClean="0"/>
              <a:t>reaction</a:t>
            </a:r>
            <a:r>
              <a:rPr lang="fr-FR" sz="1600" dirty="0" smtClean="0"/>
              <a:t> </a:t>
            </a:r>
            <a:r>
              <a:rPr lang="fr-FR" sz="1600" dirty="0" err="1" smtClean="0"/>
              <a:t>from</a:t>
            </a:r>
            <a:r>
              <a:rPr lang="fr-FR" sz="1600" dirty="0" smtClean="0"/>
              <a:t> sutures or </a:t>
            </a:r>
            <a:r>
              <a:rPr lang="fr-FR" sz="1600" dirty="0" err="1" smtClean="0"/>
              <a:t>staples</a:t>
            </a:r>
            <a:r>
              <a:rPr lang="fr-FR" sz="1600" dirty="0" smtClean="0"/>
              <a:t> in the </a:t>
            </a:r>
            <a:r>
              <a:rPr lang="fr-FR" sz="1600" dirty="0" err="1" smtClean="0"/>
              <a:t>pubic</a:t>
            </a:r>
            <a:r>
              <a:rPr lang="fr-FR" sz="1600" dirty="0" smtClean="0"/>
              <a:t> </a:t>
            </a:r>
            <a:r>
              <a:rPr lang="fr-FR" sz="1600" dirty="0" err="1" smtClean="0"/>
              <a:t>bone</a:t>
            </a:r>
            <a:endParaRPr lang="fr-FR" sz="1600" dirty="0" smtClean="0"/>
          </a:p>
          <a:p>
            <a:pPr lvl="2">
              <a:buFont typeface="Arial" pitchFamily="34" charset="0"/>
              <a:buChar char="•"/>
            </a:pPr>
            <a:r>
              <a:rPr lang="fr-FR" sz="1600" dirty="0" err="1" smtClean="0"/>
              <a:t>Veinous</a:t>
            </a:r>
            <a:r>
              <a:rPr lang="fr-FR" sz="1600" dirty="0" smtClean="0"/>
              <a:t> congestion or </a:t>
            </a:r>
            <a:r>
              <a:rPr lang="fr-FR" sz="1600" b="1" u="sng" dirty="0" err="1" smtClean="0">
                <a:solidFill>
                  <a:schemeClr val="tx2">
                    <a:lumMod val="90000"/>
                  </a:schemeClr>
                </a:solidFill>
              </a:rPr>
              <a:t>mesh</a:t>
            </a:r>
            <a:r>
              <a:rPr lang="fr-FR" sz="1600" b="1" u="sng" dirty="0" smtClean="0">
                <a:solidFill>
                  <a:schemeClr val="tx2">
                    <a:lumMod val="90000"/>
                  </a:schemeClr>
                </a:solidFill>
              </a:rPr>
              <a:t> </a:t>
            </a:r>
            <a:r>
              <a:rPr lang="fr-FR" sz="1600" b="1" u="sng" dirty="0" err="1" smtClean="0">
                <a:solidFill>
                  <a:schemeClr val="tx2">
                    <a:lumMod val="90000"/>
                  </a:schemeClr>
                </a:solidFill>
              </a:rPr>
              <a:t>related</a:t>
            </a:r>
            <a:r>
              <a:rPr lang="fr-FR" sz="1600" b="1" u="sng" dirty="0" smtClean="0">
                <a:solidFill>
                  <a:schemeClr val="tx2">
                    <a:lumMod val="90000"/>
                  </a:schemeClr>
                </a:solidFill>
              </a:rPr>
              <a:t> inflammation of the </a:t>
            </a:r>
            <a:r>
              <a:rPr lang="fr-FR" sz="1600" b="1" u="sng" dirty="0" err="1" smtClean="0">
                <a:solidFill>
                  <a:schemeClr val="tx2">
                    <a:lumMod val="90000"/>
                  </a:schemeClr>
                </a:solidFill>
              </a:rPr>
              <a:t>spermatic</a:t>
            </a:r>
            <a:r>
              <a:rPr lang="fr-FR" sz="1600" b="1" u="sng" dirty="0" smtClean="0">
                <a:solidFill>
                  <a:schemeClr val="tx2">
                    <a:lumMod val="90000"/>
                  </a:schemeClr>
                </a:solidFill>
              </a:rPr>
              <a:t> </a:t>
            </a:r>
            <a:r>
              <a:rPr lang="fr-FR" sz="1600" b="1" u="sng" dirty="0" err="1" smtClean="0">
                <a:solidFill>
                  <a:schemeClr val="tx2">
                    <a:lumMod val="90000"/>
                  </a:schemeClr>
                </a:solidFill>
              </a:rPr>
              <a:t>cord</a:t>
            </a:r>
            <a:endParaRPr lang="fr-FR" sz="1600" b="1" u="sng" dirty="0" smtClean="0">
              <a:solidFill>
                <a:schemeClr val="tx2">
                  <a:lumMod val="90000"/>
                </a:schemeClr>
              </a:solidFill>
            </a:endParaRPr>
          </a:p>
          <a:p>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heckerboard(across)">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1071538" y="285728"/>
            <a:ext cx="7394910"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ea typeface="Calibri" pitchFamily="34" charset="0"/>
                <a:cs typeface="Times New Roman" pitchFamily="18" charset="0"/>
              </a:rPr>
              <a:t>“</a:t>
            </a:r>
            <a:r>
              <a:rPr kumimoji="0" lang="en-US" b="1" i="0" u="none" strike="noStrike" cap="none" normalizeH="0" baseline="0" dirty="0" err="1" smtClean="0">
                <a:ln>
                  <a:noFill/>
                </a:ln>
                <a:solidFill>
                  <a:schemeClr val="tx1"/>
                </a:solidFill>
                <a:effectLst/>
                <a:ea typeface="Calibri" pitchFamily="34" charset="0"/>
                <a:cs typeface="Times New Roman" pitchFamily="18" charset="0"/>
              </a:rPr>
              <a:t>Inguinodynia</a:t>
            </a:r>
            <a:r>
              <a:rPr kumimoji="0" lang="en-US" b="1" i="0" u="none" strike="noStrike" cap="none" normalizeH="0" baseline="0" dirty="0" smtClean="0">
                <a:ln>
                  <a:noFill/>
                </a:ln>
                <a:solidFill>
                  <a:schemeClr val="tx1"/>
                </a:solidFill>
                <a:effectLst/>
                <a:ea typeface="Calibri" pitchFamily="34" charset="0"/>
                <a:cs typeface="Times New Roman" pitchFamily="18" charset="0"/>
              </a:rPr>
              <a:t> following Lichtenstein tension-free hernia repair: A review</a:t>
            </a:r>
            <a:endParaRPr kumimoji="0" lang="fr-FR" b="1" i="0" u="none" strike="noStrike" cap="none" normalizeH="0" baseline="0" dirty="0" smtClean="0">
              <a:ln>
                <a:noFill/>
              </a:ln>
              <a:solidFill>
                <a:schemeClr val="tx1"/>
              </a:solidFill>
              <a:effectLst/>
            </a:endParaRPr>
          </a:p>
          <a:p>
            <a:pPr algn="ctr" eaLnBrk="0" fontAlgn="base" hangingPunct="0">
              <a:spcBef>
                <a:spcPct val="0"/>
              </a:spcBef>
              <a:spcAft>
                <a:spcPct val="0"/>
              </a:spcAft>
            </a:pPr>
            <a:r>
              <a:rPr lang="en-US" b="1" dirty="0" smtClean="0">
                <a:ea typeface="Calibri"/>
                <a:cs typeface="Times New Roman"/>
              </a:rPr>
              <a:t>World J </a:t>
            </a:r>
            <a:r>
              <a:rPr lang="en-US" b="1" dirty="0" err="1" smtClean="0">
                <a:ea typeface="Calibri"/>
                <a:cs typeface="Times New Roman"/>
              </a:rPr>
              <a:t>Gastroenterol</a:t>
            </a:r>
            <a:r>
              <a:rPr lang="en-US" b="1" dirty="0" smtClean="0">
                <a:ea typeface="Calibri"/>
                <a:cs typeface="Times New Roman"/>
              </a:rPr>
              <a:t>. 2011 April 14; 17(14): 1791–1796.” </a:t>
            </a:r>
            <a:endParaRPr lang="fr-FR" b="1" dirty="0" smtClean="0">
              <a:ea typeface="Calibri"/>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endParaRPr>
          </a:p>
        </p:txBody>
      </p:sp>
      <p:sp>
        <p:nvSpPr>
          <p:cNvPr id="6" name="Rectangle 5"/>
          <p:cNvSpPr/>
          <p:nvPr/>
        </p:nvSpPr>
        <p:spPr>
          <a:xfrm>
            <a:off x="214282" y="1571612"/>
            <a:ext cx="8572560" cy="3785652"/>
          </a:xfrm>
          <a:prstGeom prst="rect">
            <a:avLst/>
          </a:prstGeom>
        </p:spPr>
        <p:txBody>
          <a:bodyPr wrap="square">
            <a:spAutoFit/>
          </a:bodyPr>
          <a:lstStyle/>
          <a:p>
            <a:r>
              <a:rPr lang="en-US" sz="2400" dirty="0" smtClean="0"/>
              <a:t>The incidence varies among studies, ranging between </a:t>
            </a:r>
            <a:r>
              <a:rPr lang="en-US" sz="2400" u="sng" dirty="0" smtClean="0">
                <a:solidFill>
                  <a:schemeClr val="tx2">
                    <a:lumMod val="90000"/>
                  </a:schemeClr>
                </a:solidFill>
              </a:rPr>
              <a:t>0% and 62.9%,</a:t>
            </a:r>
            <a:r>
              <a:rPr lang="en-US" sz="2400" dirty="0" smtClean="0"/>
              <a:t> with 10% of patients fitting in the moderate to severe pain group.</a:t>
            </a:r>
          </a:p>
          <a:p>
            <a:endParaRPr lang="en-US" sz="2400" dirty="0" smtClean="0"/>
          </a:p>
          <a:p>
            <a:r>
              <a:rPr lang="en-US" sz="2400" dirty="0" smtClean="0"/>
              <a:t>However, </a:t>
            </a:r>
            <a:r>
              <a:rPr lang="en-US" sz="2400" dirty="0" smtClean="0">
                <a:solidFill>
                  <a:schemeClr val="tx2">
                    <a:lumMod val="90000"/>
                  </a:schemeClr>
                </a:solidFill>
              </a:rPr>
              <a:t>only 2%-4% of the patients are adversely affected by chronic groin pain in their everyday life</a:t>
            </a:r>
            <a:r>
              <a:rPr lang="en-US" sz="2400" dirty="0" smtClean="0"/>
              <a:t>. </a:t>
            </a:r>
          </a:p>
          <a:p>
            <a:endParaRPr lang="en-US" sz="2400" dirty="0" smtClean="0"/>
          </a:p>
          <a:p>
            <a:r>
              <a:rPr lang="en-US" sz="2400" dirty="0" smtClean="0"/>
              <a:t> Management of chronic groin pain </a:t>
            </a:r>
          </a:p>
          <a:p>
            <a:pPr lvl="1">
              <a:buFont typeface="Arial" pitchFamily="34" charset="0"/>
              <a:buChar char="•"/>
            </a:pPr>
            <a:r>
              <a:rPr lang="en-US" sz="2400" dirty="0" smtClean="0"/>
              <a:t>challenging issues for the clinician</a:t>
            </a:r>
          </a:p>
          <a:p>
            <a:pPr lvl="1">
              <a:buFont typeface="Arial" pitchFamily="34" charset="0"/>
              <a:buChar char="•"/>
            </a:pPr>
            <a:r>
              <a:rPr lang="en-US" sz="2400" dirty="0" smtClean="0"/>
              <a:t>impact on the health system and economy. </a:t>
            </a:r>
            <a:endParaRPr lang="fr-FR"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nationalgeographic.com/wpf/media-live/photos/000/004/cache/african-elephant_435_600x450.jpg"/>
          <p:cNvPicPr>
            <a:picLocks noChangeAspect="1" noChangeArrowheads="1"/>
          </p:cNvPicPr>
          <p:nvPr/>
        </p:nvPicPr>
        <p:blipFill>
          <a:blip r:embed="rId2"/>
          <a:srcRect/>
          <a:stretch>
            <a:fillRect/>
          </a:stretch>
        </p:blipFill>
        <p:spPr bwMode="auto">
          <a:xfrm>
            <a:off x="428596" y="785794"/>
            <a:ext cx="4000488" cy="300036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052" name="AutoShape 4" descr="data:image/jpg;base64,/9j/4AAQSkZJRgABAQAAAQABAAD/2wBDAAkGBwgHBgkIBwgKCgkLDRYPDQwMDRsUFRAWIB0iIiAdHx8kKDQsJCYxJx8fLT0tMTU3Ojo6Iys/RD84QzQ5Ojf/2wBDAQoKCg0MDRoPDxo3JR8lNzc3Nzc3Nzc3Nzc3Nzc3Nzc3Nzc3Nzc3Nzc3Nzc3Nzc3Nzc3Nzc3Nzc3Nzc3Nzc3Nzf/wAARCACxARwDASIAAhEBAxEB/8QAGwAAAgMBAQEAAAAAAAAAAAAAAAECBAUDBgf/xAA2EAABBAEDAgQDBwQCAwEAAAABAAIDEQQFEiExQRNRYXEigZEGFCMyobHwUsHR4TNCFXKCwv/EABoBAQEBAQEBAQAAAAAAAAAAAAABAgMEBQb/xAAtEQACAgIBAwEGBgMAAAAAAAAAAQIRAyESBDFBBSIyUXGRoRMUgbHR8GLB4f/aAAwDAQACEQMRAD8A8OhCF4QCEIQAhFJIASTSIVAkAIpMIAQmhQAhCaAEBCaAE0BCgBNCaFAITATAQAOFIIATAUKMJpUmgBCErQAhJIlUAVEpkpIQSRQSkgGkhFqgghCEIMBNATQFvGw3SNvoFGbBkBtotWcSS4mi+iuNJ/6m/deiEItGkefexzDTgQorfmjZLTXto+aoZOA6Ml0fxN9FmWKuwaM+kUplhBKS5PRkjSaEKAEJoQoJpJoATSTUAJoQgJBMKKkEKMKSiE1ASSStCoBCEkAJJpIQRSKZSKAihCFQCdIQoCACdICapAQhCA74svhyAHoVrxllc8LBV/ByS52x/PkuuOVaKnRqBt+RCToyOW8Hy7JtLXc9Cuzbqru13s69zKycUP5A2u8+xWdJGWuIIo/uvTOia4dKKzsqBvRwWZRUjLiYqFZmgLavv0Pmq5FGj1XnlFp7MVQkIQsgE0k0AJpIQDQkhASCkEoi0SNLxbQRYHcL0RdpueyOGHFjbMW0DE3aSfRKPX0vSy6luMWk/g/JgIXXJxn48rmOaaaepFfXyXFQ8+THLHJxkqaGhK0WhkkklaLQgIQkgEUimkqBUmhCAaEBCgIoQhUgIQhACAS02DRCaKQGpp+Tv4d1C0wWlwrheaY4scHNNELdwJhMy+prldsc70dIPwX4uRwbUcjHEjOWpxlo6ghW4msLeJPqulnU87KwxuLXfl8iFRy42lrHRAmzVBesycEvNloI8wsfKgfBIQYi1p4a++6jXLTMyiYBSV6XDc973RMPDRwLJJ7/AKKibHB6rg1RxC01FAKgJIStCgGnajaLQE16X7P4GA7DjypnOlnc51xsfWxourA5skLy9rZ0TRZdTilmjyGxMivfXJA45ry5W4d9I9fRS45k+PI2IXu1DFkmYQ1wcXPdt/MT0H7rHycRj8hoDRG4uG5o4BF9R5LRxXf+LacKfIidHI4Pjde3npRB6Fc8+Nr32eoHBB6I+x+u/L4+tw1ljT+6MTLi+75UsP8AQ8tH1XTNhji8F8LrbJG1xH9JI5H7q22OPI8Rl1M5g2u6ix2+arkmePw3gNc1m2q9b/us0j4OX0jJBzX0+v8AH3KbBucLcGgmtx6BTnglx3bZWlpPQ9j7KxkYroMCNzgQ5x3O/spQvdl4gx3G3NcNpPJCUeBdJK1B+81a/j++SuIj90dOQdu8Mb6miT+yjOwRuDQeQBuHka5TyJfwNg/Ljv2uBHPez+oVeLKdn5GVM0VCH1G4iget/wCVrjouTpXBV3dL/v0NDJxHxsw2NY4vlYDfm4mwPoW/VWoNG+8gxwzNEsYt1g07zqvLj6rpJMz7jFlsna2aDZQqwHChfHsPkq+j6rIxjXRvA+IOa5oF0TRv6j6LXFHoXSwTdr4HCTSsyPMbiOiPiONCuQe937crQn0iLDw35DWHJcygdzqaCe+3rXl58dLWxjSeL4mQwgPDCPh6AEdvYg1/7HyVCbOZPjZoJGyN+1vHLQ3gfK7USRn8tjg35vsYoxSzHdkztptBwaeLBND6n+57Uqa2dWlA03Gi3W4hoN9QG7z/APtqxVmSS7HizRUWooEIQsnAE0IQAhCEA12xMl2NLvbddwuCLVTop6mCcSRB7S0gq3FJY/4g72K8phZrsV1EboyeQvQY84exskZdtPe16IyUkdoys143NI5ikHyRl4rMqHZRsdOFWim+HmV7fblXceTfW0zO/wDlRo6HmZsYxTFrrafyn0B47eiefpU2pEy47GtnjZ8beB4nr8rHXqvQ5sLQd9hpPXc4WumA+CTOZHHAyZwZfih+1vzPf6Llk+KPNli47R82ka5ji1wojghRXtftTpAyalw8W5CSGHGjJYaPLST1876du/HjHsex5Y5pDgaII5CwnZiMrQLti48uVOyGFpc9xoUubIwJNsxMdCyCKPt7r0OI4aTgtyC1jZX8AFw3Dgnt07LtjxSnJJeTGWfBa7lfKw8fR8Z02Ywyyx8mIUOnNHr1/gWQ7WtMlgDhp8kTt5awRP3h/PrXHbv8lYn1WTM3sJLg5vJcfToeSKFLnmHH03FD5GsNM8uXE9hY5Hn7eq9WTpli7s5QnLtJbOUU+HL4j5JmwBovY5ji4/2v3K3fsxPLmsfj6fiOY1r9xzZiGENr8oaL3fUdeq8ZgwuyXnKyB8JNxsqh7kL3f2T1CLFxHxEmKR8hPi0KPAoWendeaTjdUfX9Ni5dRFJ0dNR0vEY9rcoveDyWD4foqWc2PEg2wzS/COGudYrtzS0dYkZKWiXLDn9S5huh5LAyoc2eA+G1jvI7hRXF0nSR+53x5eThi6rE+UWNpHY8WrUssDcxrZ3Fvxcub0cL6e9d/VZ0WLeCI9TYWSQvdTmiztdyKI8jf8Kg3HM0Uf4jpTH0eeL8rWWqPPHJOaXKOz1IlGpaa9/wgkuF115J49v50WPgu8IhsjW+IwH4mj81d+/6Kp97k09gjgcdr+D7+v0Cjg5DJMZji7a+Kw8G7vv9VpttHzuojFZFJVyj+3mv9FN2qtxdQnGS0ujlF8CyDX7dipwFrsAuw5A7dO7Y1xotG0fCreS3ToMed+oxeKzxRt2sJJHN0R04oqn9yxIInHTs5uTjvIkaOkkfFU7ir6fRdF7p878RyzN35fzLDchxxnMe91vaC7npX8pWMCMTB8G0eI6J217eObu/qOVTdhnJic7HlMcjQCYye99B79v5Zp/i48+6SpYJGOZvHYkd/JOwnk37Rr6VqMsD8wSv8JzotpB5BJPFeh5+i4YrqmdEXHbLGWusWeRfT3XmBnZOO8Rue50TZAQH80QvSOJa5mVCbY87mO/sVJKtnk6jK2otrs9kMt8JzXwwyuf4I2/EQT254+QXNcslr49QjJH4UjPwztrg2SPX4gQpOmiadrpGAjsXUstM8ud8p2iaaELJ5wQhJACEJFANK0rStUDtWMTMfjP45YerVWtRJVTrsVOj02NmCVoMR6/MrVx2zPaPEMhB7OdV/IUvIaXl/dJ7DQS7gHyXpYM4A2Xhzqs88Behe0rO0ZWXsnCzpzHBhiJrZHAOcapo78dz+i159IixcVsUGRJQFSfFe/zKxmaoNoLCSDx6v/wFGfWfvDJfA3FsVNc9p4s9APMn/a5zi2TIrRoZ2omHHgwsdr3Oc8BgYeS4D+wWYdNbNDI2eI20FrnH46INHae3LqA9EsHDy8iY5TgWForeejeOgv8AhW8XsxXF24bQaeQNl7SCT5837X9Vwa49j5ksnB0jyuF9m2vJc7w3bnCnOeOfMjnrwu2qaPpmNARL4ry4WQw7eTz0Cnn620RyvYJmMYWkvLK3u6A+XUH6rx2sanPJkk5EzyTywMNEfz/K9eOU4u06KuWQtTw4Wn45yAw7ncRNkIIBs0eoIrafovPSSSaxnOkmO6Bjr6Vfk0eirulm1CXwInOEQ5cd1gLVhiZDG2OMU1vRXNlk+72eiEOO2dRxwpFxLCwk7T2tQTteU6xk4u0yy1ge0NOpPYOp3MAr52rmdqGLp+GY2PM8rnWHAkACuiz8eYQuc7w2PJbQ3CwPVVMyKTK48QNaTbuOSUrZ9/p/V/w8PF+9+vb77+Rfx2+Kwz5Lw2SUDgn8rT0FdelfVVpWRwEiKSUOHk3cFyggZFyC5zz1c42V3tRrZMnrS48Yw/UzMmdz8Z8eQHB5Pw/DQKhprvFy43ZE7mEAcnkOA7fRa21riCQCR5hc5MWCWQSPjBcOhul0jJJUfOl1ssk1Ka7FnNy8Vpdix1tnY0h5dYc/rfkPJUi0+GA18ONG3sQa9+AoT6flZ+Sx0UjXsi6iWmsFckcdfVPOycfZJ4hDwaDtrf5RV+R74S5pza4rxZSfmvY8NEscjbA3R2B1+S2o9rJfFjLmF12zzry9D5LzJLcqaOHGi2biGgkknlbeuDIiiBic1zGtG4tFEdAb+fZVpWkYxz9mUntL++SrrEviyuMjoOTwyPjb8hwFwxs2aJrS125kZ+Idqvuu+JgAxl+Tbp3i2s5to8yB0VM4mVK8xw48rI7v4htv1NrUa7M8mdtPer8Hp8/WoZdOgcIvDj+IRB5tp9gfIm791bh+zUWZCzKL3MEo3C3MG4dLo9uF5iLRHBpdJMPErgAcfVenx2shgZG2V0YA/KHuDfkKND/aw/8AFm8Ulkd0tFFCdIpc6PmkUKVIpCEUip0kQlFOaF02pFqoOZUSuhaltSgc12jyHCmOeWxdXBvVygWq5pGk5OrZjcfGG1pPxyuB2sAFmyAVVJx2LFjfe9RmI3nHxuA97eS0eXuaXsNP0fcx3hEYmK1tgPcTVDiz1J81x0XDY3PggHxxNb4robsNJJ235nvR9LXq5HGBpeZIwCDYPQA/wqSyuzjlyyTVHNk8f3GLwfDMrgAGyEA9OeOvReN1TOeWPc6QUHEtJbZNHqD5LV1jMZkbn2GtDtr3taXc10Dei8nm5TIod0kTyQLa1w4Zd2TXXmh8luMUzEcKftGTqOVkOJd4rxvJc87ieBXW+y89kyPlmEbCXPcaNHur+qZZaBEx7y9wIe0noelfJPAwhC0SSC5T+i7OSijvGKWixiQNxoRG3r1cfMrulSdLzPZoEISQDTUbTQDTCjaYUBMJqIUkB0c/ewsADWkUQ3i7VefG3Yj4McMj3cdOF1CmEs6TyzyO5OyOBpsOl4jMp342RLbWXwByePS66+Vrs5zW40jS3xJnvaWkt4HXn0rj9ESOEghBH/E0gfMk2kq5bs9D6qUeKh4/cjHGGA3y5xtzj1cVJCFizyNtu2C3cU6Ti48bMvKAmcNzh4W6r7WViBREcYumN5Nn4QtRlR0xZFjd1Y6RSaKWjgKkUpUilaJYqSpSpBSi2RpKlJCULIEJUpFVsvOgwqMo3u6iMGi759vdVIWXooYmwnLzZfBw2OAe6xucfJoJ5K9P9k8R2vubn4TZcXRsWXZFF8JdK7+qQgc89l4LT8XK+1OrOnliAxoaMjYhtaxn9Lfl8yvqWTqEODhY2Lpf4UQqvD/Kfc+i0418ySTrR2+4w6frInxhBFG99Op5Lncck9vYdlga/qT58iOGBgeA8ujb2O0bqNduAPmjV9UfKJY4pXEOY4SvDTXXij9VT0h0MkOXps0ohlYPEieQeQaHPI6H91iMeUuTNxhrZXGtQOwxPLKYmeI8X03EOJHvYr+dfHanqLsqVkkTNkIdbGO6uI7lGawM1t0Mv4oDyNrKI9OnCtwYP4pnmA3no3s3/a7aQeitgYbi7x8izIeQD2WltXQNpOlzezNnLajautIpShZx2pFq7EJbUoWcdqe1ddqe1ShZxpOl12o2qULOYClSmGqW1Si2cwFMKQYpBqzRbIhNS2o2qUCKaltRtQCQpUlSAaE0LvRzsKQmhKJYkipJK0LIoKZXnNZ1dzy6DFdUfRzx/wBvQeiqjZVstanrDICYsYh8vQu6hv8AkqhpWnZetapDhY9yZU76JPRo7k+wWW0lnI/N5/0/7WloGsTaLlST47Q4yRGNwJINEg8H5BdUqWjokj6RkQYul4rdG0mvCi5yZ29ZXdzay/vj45jDAQN3VoFgevK083dhaLHG2LdlStD5aAJZxZ6dhdLzWLIGmVjCDI4U4ijtHl7rmzq6Rpa9nRY8DY8WUOyXMa14Z78/p/ZYsMmXlZgyZ9zQz8hPBKuBjW9BSlSiVHB5Pgc9oFcDi69L6opTpFK0YshSFKkUpQsjSKUqTpKFkNqe1TpFKULIUgBTpACULI0jap0ilKFkQFIBSATAUotiAUgEwFIBSi2RpG1TpOlKLZDajaulIpShZz2p7F0AT2qUWyshCF3o4ghCaosSE0JQspau98enymPrVEjsO68mYJCS54IHN8dF7d7GyMLHgOaeoKzp9HD8JzBlEvD6YH8BrSR5D3JW4m4SVHkvXzXfFxJ8mQRwxucT04WxLoxwc/ZxkQii18bgS/5A8LfYQIPCihZjxnhwabc4eRd/hb0u5XKjLbp+W1oil1F8xJqVm8ujbXuacf2V+GFkEYZG2mj9V1a0AAAUB2CdLD2YcmyNIpTpFKUZshSKU6SpKFkKRSnSKShZCk6UqRSlCxUilKkwEoWR2o2qdJ0oLIbUbVOkUlFsjtTAUqTAUoWRpSATpMBSi2IBSAQApUpRbFSKUgE6UotiATpOkUlCyihCa6HMEIQqAQkhUgIQhAAAHQUmkmqATSQgGhCEAIQhCAik0IBUnSaEAUik01AACYCE0AqRSaFCipOkJqAKTpCaFBMIATUAJhCaFBNCFCmemhC2ZEhCFSAhCEAdkIQqBoCEIBoQhCAhCEAIQhANCEIBhNCEA00IUA0IQgEn2QhQowmhCgGEwhChRhNCEA0IQhRpoQiB/9k="/>
          <p:cNvSpPr>
            <a:spLocks noChangeAspect="1" noChangeArrowheads="1"/>
          </p:cNvSpPr>
          <p:nvPr/>
        </p:nvSpPr>
        <p:spPr bwMode="auto">
          <a:xfrm>
            <a:off x="120650" y="-955675"/>
            <a:ext cx="2705100" cy="1685925"/>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4" name="AutoShape 6" descr="data:image/jpg;base64,/9j/4AAQSkZJRgABAQAAAQABAAD/2wBDAAkGBwgHBgkIBwgKCgkLDRYPDQwMDRsUFRAWIB0iIiAdHx8kKDQsJCYxJx8fLT0tMTU3Ojo6Iys/RD84QzQ5Ojf/2wBDAQoKCg0MDRoPDxo3JR8lNzc3Nzc3Nzc3Nzc3Nzc3Nzc3Nzc3Nzc3Nzc3Nzc3Nzc3Nzc3Nzc3Nzc3Nzc3Nzc3Nzf/wAARCACxARwDASIAAhEBAxEB/8QAGwAAAgMBAQEAAAAAAAAAAAAAAAECBAUDBgf/xAA2EAABBAEDAgQDBwQCAwEAAAABAAIDEQQFEiExQRNRYXEigZEGFCMyobHwUsHR4TNCFXKCwv/EABoBAQEBAQEBAQAAAAAAAAAAAAABAgMEBQb/xAAtEQACAgIBAwEGBgMAAAAAAAAAAQIRAyESBDFBBSIyUXGRoRMUgbHR8GLB4f/aAAwDAQACEQMRAD8A8OhCF4QCEIQAhFJIASTSIVAkAIpMIAQmhQAhCaAEBCaAE0BCgBNCaFAITATAQAOFIIATAUKMJpUmgBCErQAhJIlUAVEpkpIQSRQSkgGkhFqgghCEIMBNATQFvGw3SNvoFGbBkBtotWcSS4mi+iuNJ/6m/deiEItGkefexzDTgQorfmjZLTXto+aoZOA6Ml0fxN9FmWKuwaM+kUplhBKS5PRkjSaEKAEJoQoJpJoATSTUAJoQgJBMKKkEKMKSiE1ASSStCoBCEkAJJpIQRSKZSKAihCFQCdIQoCACdICapAQhCA74svhyAHoVrxllc8LBV/ByS52x/PkuuOVaKnRqBt+RCToyOW8Hy7JtLXc9Cuzbqru13s69zKycUP5A2u8+xWdJGWuIIo/uvTOia4dKKzsqBvRwWZRUjLiYqFZmgLavv0Pmq5FGj1XnlFp7MVQkIQsgE0k0AJpIQDQkhASCkEoi0SNLxbQRYHcL0RdpueyOGHFjbMW0DE3aSfRKPX0vSy6luMWk/g/JgIXXJxn48rmOaaaepFfXyXFQ8+THLHJxkqaGhK0WhkkklaLQgIQkgEUimkqBUmhCAaEBCgIoQhUgIQhACAS02DRCaKQGpp+Tv4d1C0wWlwrheaY4scHNNELdwJhMy+prldsc70dIPwX4uRwbUcjHEjOWpxlo6ghW4msLeJPqulnU87KwxuLXfl8iFRy42lrHRAmzVBesycEvNloI8wsfKgfBIQYi1p4a++6jXLTMyiYBSV6XDc973RMPDRwLJJ7/AKKibHB6rg1RxC01FAKgJIStCgGnajaLQE16X7P4GA7DjypnOlnc51xsfWxourA5skLy9rZ0TRZdTilmjyGxMivfXJA45ry5W4d9I9fRS45k+PI2IXu1DFkmYQ1wcXPdt/MT0H7rHycRj8hoDRG4uG5o4BF9R5LRxXf+LacKfIidHI4Pjde3npRB6Fc8+Nr32eoHBB6I+x+u/L4+tw1ljT+6MTLi+75UsP8AQ8tH1XTNhji8F8LrbJG1xH9JI5H7q22OPI8Rl1M5g2u6ix2+arkmePw3gNc1m2q9b/us0j4OX0jJBzX0+v8AH3KbBucLcGgmtx6BTnglx3bZWlpPQ9j7KxkYroMCNzgQ5x3O/spQvdl4gx3G3NcNpPJCUeBdJK1B+81a/j++SuIj90dOQdu8Mb6miT+yjOwRuDQeQBuHka5TyJfwNg/Ljv2uBHPez+oVeLKdn5GVM0VCH1G4iget/wCVrjouTpXBV3dL/v0NDJxHxsw2NY4vlYDfm4mwPoW/VWoNG+8gxwzNEsYt1g07zqvLj6rpJMz7jFlsna2aDZQqwHChfHsPkq+j6rIxjXRvA+IOa5oF0TRv6j6LXFHoXSwTdr4HCTSsyPMbiOiPiONCuQe937crQn0iLDw35DWHJcygdzqaCe+3rXl58dLWxjSeL4mQwgPDCPh6AEdvYg1/7HyVCbOZPjZoJGyN+1vHLQ3gfK7USRn8tjg35vsYoxSzHdkztptBwaeLBND6n+57Uqa2dWlA03Gi3W4hoN9QG7z/APtqxVmSS7HizRUWooEIQsnAE0IQAhCEA12xMl2NLvbddwuCLVTop6mCcSRB7S0gq3FJY/4g72K8phZrsV1EboyeQvQY84exskZdtPe16IyUkdoys143NI5ikHyRl4rMqHZRsdOFWim+HmV7fblXceTfW0zO/wDlRo6HmZsYxTFrrafyn0B47eiefpU2pEy47GtnjZ8beB4nr8rHXqvQ5sLQd9hpPXc4WumA+CTOZHHAyZwZfih+1vzPf6Llk+KPNli47R82ka5ji1wojghRXtftTpAyalw8W5CSGHGjJYaPLST1876du/HjHsex5Y5pDgaII5CwnZiMrQLti48uVOyGFpc9xoUubIwJNsxMdCyCKPt7r0OI4aTgtyC1jZX8AFw3Dgnt07LtjxSnJJeTGWfBa7lfKw8fR8Z02Ywyyx8mIUOnNHr1/gWQ7WtMlgDhp8kTt5awRP3h/PrXHbv8lYn1WTM3sJLg5vJcfToeSKFLnmHH03FD5GsNM8uXE9hY5Hn7eq9WTpli7s5QnLtJbOUU+HL4j5JmwBovY5ji4/2v3K3fsxPLmsfj6fiOY1r9xzZiGENr8oaL3fUdeq8ZgwuyXnKyB8JNxsqh7kL3f2T1CLFxHxEmKR8hPi0KPAoWendeaTjdUfX9Ni5dRFJ0dNR0vEY9rcoveDyWD4foqWc2PEg2wzS/COGudYrtzS0dYkZKWiXLDn9S5huh5LAyoc2eA+G1jvI7hRXF0nSR+53x5eThi6rE+UWNpHY8WrUssDcxrZ3Fvxcub0cL6e9d/VZ0WLeCI9TYWSQvdTmiztdyKI8jf8Kg3HM0Uf4jpTH0eeL8rWWqPPHJOaXKOz1IlGpaa9/wgkuF115J49v50WPgu8IhsjW+IwH4mj81d+/6Kp97k09gjgcdr+D7+v0Cjg5DJMZji7a+Kw8G7vv9VpttHzuojFZFJVyj+3mv9FN2qtxdQnGS0ujlF8CyDX7dipwFrsAuw5A7dO7Y1xotG0fCreS3ToMed+oxeKzxRt2sJJHN0R04oqn9yxIInHTs5uTjvIkaOkkfFU7ir6fRdF7p878RyzN35fzLDchxxnMe91vaC7npX8pWMCMTB8G0eI6J217eObu/qOVTdhnJic7HlMcjQCYye99B79v5Zp/i48+6SpYJGOZvHYkd/JOwnk37Rr6VqMsD8wSv8JzotpB5BJPFeh5+i4YrqmdEXHbLGWusWeRfT3XmBnZOO8Rue50TZAQH80QvSOJa5mVCbY87mO/sVJKtnk6jK2otrs9kMt8JzXwwyuf4I2/EQT254+QXNcslr49QjJH4UjPwztrg2SPX4gQpOmiadrpGAjsXUstM8ud8p2iaaELJ5wQhJACEJFANK0rStUDtWMTMfjP45YerVWtRJVTrsVOj02NmCVoMR6/MrVx2zPaPEMhB7OdV/IUvIaXl/dJ7DQS7gHyXpYM4A2Xhzqs88Behe0rO0ZWXsnCzpzHBhiJrZHAOcapo78dz+i159IixcVsUGRJQFSfFe/zKxmaoNoLCSDx6v/wFGfWfvDJfA3FsVNc9p4s9APMn/a5zi2TIrRoZ2omHHgwsdr3Oc8BgYeS4D+wWYdNbNDI2eI20FrnH46INHae3LqA9EsHDy8iY5TgWForeejeOgv8AhW8XsxXF24bQaeQNl7SCT5837X9Vwa49j5ksnB0jyuF9m2vJc7w3bnCnOeOfMjnrwu2qaPpmNARL4ry4WQw7eTz0Cnn620RyvYJmMYWkvLK3u6A+XUH6rx2sanPJkk5EzyTywMNEfz/K9eOU4u06KuWQtTw4Wn45yAw7ncRNkIIBs0eoIrafovPSSSaxnOkmO6Bjr6Vfk0eirulm1CXwInOEQ5cd1gLVhiZDG2OMU1vRXNlk+72eiEOO2dRxwpFxLCwk7T2tQTteU6xk4u0yy1ge0NOpPYOp3MAr52rmdqGLp+GY2PM8rnWHAkACuiz8eYQuc7w2PJbQ3CwPVVMyKTK48QNaTbuOSUrZ9/p/V/w8PF+9+vb77+Rfx2+Kwz5Lw2SUDgn8rT0FdelfVVpWRwEiKSUOHk3cFyggZFyC5zz1c42V3tRrZMnrS48Yw/UzMmdz8Z8eQHB5Pw/DQKhprvFy43ZE7mEAcnkOA7fRa21riCQCR5hc5MWCWQSPjBcOhul0jJJUfOl1ssk1Ka7FnNy8Vpdix1tnY0h5dYc/rfkPJUi0+GA18ONG3sQa9+AoT6flZ+Sx0UjXsi6iWmsFckcdfVPOycfZJ4hDwaDtrf5RV+R74S5pza4rxZSfmvY8NEscjbA3R2B1+S2o9rJfFjLmF12zzry9D5LzJLcqaOHGi2biGgkknlbeuDIiiBic1zGtG4tFEdAb+fZVpWkYxz9mUntL++SrrEviyuMjoOTwyPjb8hwFwxs2aJrS125kZ+Idqvuu+JgAxl+Tbp3i2s5to8yB0VM4mVK8xw48rI7v4htv1NrUa7M8mdtPer8Hp8/WoZdOgcIvDj+IRB5tp9gfIm791bh+zUWZCzKL3MEo3C3MG4dLo9uF5iLRHBpdJMPErgAcfVenx2shgZG2V0YA/KHuDfkKND/aw/8AFm8Ulkd0tFFCdIpc6PmkUKVIpCEUip0kQlFOaF02pFqoOZUSuhaltSgc12jyHCmOeWxdXBvVygWq5pGk5OrZjcfGG1pPxyuB2sAFmyAVVJx2LFjfe9RmI3nHxuA97eS0eXuaXsNP0fcx3hEYmK1tgPcTVDiz1J81x0XDY3PggHxxNb4robsNJJ235nvR9LXq5HGBpeZIwCDYPQA/wqSyuzjlyyTVHNk8f3GLwfDMrgAGyEA9OeOvReN1TOeWPc6QUHEtJbZNHqD5LV1jMZkbn2GtDtr3taXc10Dei8nm5TIod0kTyQLa1w4Zd2TXXmh8luMUzEcKftGTqOVkOJd4rxvJc87ieBXW+y89kyPlmEbCXPcaNHur+qZZaBEx7y9wIe0noelfJPAwhC0SSC5T+i7OSijvGKWixiQNxoRG3r1cfMrulSdLzPZoEISQDTUbTQDTCjaYUBMJqIUkB0c/ewsADWkUQ3i7VefG3Yj4McMj3cdOF1CmEs6TyzyO5OyOBpsOl4jMp342RLbWXwByePS66+Vrs5zW40jS3xJnvaWkt4HXn0rj9ESOEghBH/E0gfMk2kq5bs9D6qUeKh4/cjHGGA3y5xtzj1cVJCFizyNtu2C3cU6Ti48bMvKAmcNzh4W6r7WViBREcYumN5Nn4QtRlR0xZFjd1Y6RSaKWjgKkUpUilaJYqSpSpBSi2RpKlJCULIEJUpFVsvOgwqMo3u6iMGi759vdVIWXooYmwnLzZfBw2OAe6xucfJoJ5K9P9k8R2vubn4TZcXRsWXZFF8JdK7+qQgc89l4LT8XK+1OrOnliAxoaMjYhtaxn9Lfl8yvqWTqEODhY2Lpf4UQqvD/Kfc+i0418ySTrR2+4w6frInxhBFG99Op5Lncck9vYdlga/qT58iOGBgeA8ujb2O0bqNduAPmjV9UfKJY4pXEOY4SvDTXXij9VT0h0MkOXps0ohlYPEieQeQaHPI6H91iMeUuTNxhrZXGtQOwxPLKYmeI8X03EOJHvYr+dfHanqLsqVkkTNkIdbGO6uI7lGawM1t0Mv4oDyNrKI9OnCtwYP4pnmA3no3s3/a7aQeitgYbi7x8izIeQD2WltXQNpOlzezNnLajautIpShZx2pFq7EJbUoWcdqe1ddqe1ShZxpOl12o2qULOYClSmGqW1Si2cwFMKQYpBqzRbIhNS2o2qUCKaltRtQCQpUlSAaE0LvRzsKQmhKJYkipJK0LIoKZXnNZ1dzy6DFdUfRzx/wBvQeiqjZVstanrDICYsYh8vQu6hv8AkqhpWnZetapDhY9yZU76JPRo7k+wWW0lnI/N5/0/7WloGsTaLlST47Q4yRGNwJINEg8H5BdUqWjokj6RkQYul4rdG0mvCi5yZ29ZXdzay/vj45jDAQN3VoFgevK083dhaLHG2LdlStD5aAJZxZ6dhdLzWLIGmVjCDI4U4ijtHl7rmzq6Rpa9nRY8DY8WUOyXMa14Z78/p/ZYsMmXlZgyZ9zQz8hPBKuBjW9BSlSiVHB5Pgc9oFcDi69L6opTpFK0YshSFKkUpQsjSKUqTpKFkNqe1TpFKULIUgBTpACULI0jap0ilKFkQFIBSATAUotiAUgEwFIBSi2RpG1TpOlKLZDajaulIpShZz2p7F0AT2qUWyshCF3o4ghCaosSE0JQspau98enymPrVEjsO68mYJCS54IHN8dF7d7GyMLHgOaeoKzp9HD8JzBlEvD6YH8BrSR5D3JW4m4SVHkvXzXfFxJ8mQRwxucT04WxLoxwc/ZxkQii18bgS/5A8LfYQIPCihZjxnhwabc4eRd/hb0u5XKjLbp+W1oil1F8xJqVm8ujbXuacf2V+GFkEYZG2mj9V1a0AAAUB2CdLD2YcmyNIpTpFKUZshSKU6SpKFkKRSnSKShZCk6UqRSlCxUilKkwEoWR2o2qdJ0oLIbUbVOkUlFsjtTAUqTAUoWRpSATpMBSi2IBSAQApUpRbFSKUgE6UotiATpOkUlCyihCa6HMEIQqAQkhUgIQhAAAHQUmkmqATSQgGhCEAIQhCAik0IBUnSaEAUik01AACYCE0AqRSaFCipOkJqAKTpCaFBMIATUAJhCaFBNCFCmemhC2ZEhCFSAhCEAdkIQqBoCEIBoQhCAhCEAIQhANCEIBhNCEA00IUA0IQgEn2QhQowmhCgGEwhChRhNCEA0IQhRpoQiB/9k="/>
          <p:cNvSpPr>
            <a:spLocks noChangeAspect="1" noChangeArrowheads="1"/>
          </p:cNvSpPr>
          <p:nvPr/>
        </p:nvSpPr>
        <p:spPr bwMode="auto">
          <a:xfrm>
            <a:off x="120650" y="-955675"/>
            <a:ext cx="2705100" cy="1685925"/>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6" name="AutoShape 8" descr="data:image/jpg;base64,/9j/4AAQSkZJRgABAQAAAQABAAD/2wBDAAkGBwgHBgkIBwgKCgkLDRYPDQwMDRsUFRAWIB0iIiAdHx8kKDQsJCYxJx8fLT0tMTU3Ojo6Iys/RD84QzQ5Ojf/2wBDAQoKCg0MDRoPDxo3JR8lNzc3Nzc3Nzc3Nzc3Nzc3Nzc3Nzc3Nzc3Nzc3Nzc3Nzc3Nzc3Nzc3Nzc3Nzc3Nzc3Nzf/wAARCACxARwDASIAAhEBAxEB/8QAGwAAAgMBAQEAAAAAAAAAAAAAAAECBAUDBgf/xAA2EAABBAEDAgQDBwQCAwEAAAABAAIDEQQFEiExQRNRYXEigZEGFCMyobHwUsHR4TNCFXKCwv/EABoBAQEBAQEBAQAAAAAAAAAAAAABAgMEBQb/xAAtEQACAgIBAwEGBgMAAAAAAAAAAQIRAyESBDFBBSIyUXGRoRMUgbHR8GLB4f/aAAwDAQACEQMRAD8A8OhCF4QCEIQAhFJIASTSIVAkAIpMIAQmhQAhCaAEBCaAE0BCgBNCaFAITATAQAOFIIATAUKMJpUmgBCErQAhJIlUAVEpkpIQSRQSkgGkhFqgghCEIMBNATQFvGw3SNvoFGbBkBtotWcSS4mi+iuNJ/6m/deiEItGkefexzDTgQorfmjZLTXto+aoZOA6Ml0fxN9FmWKuwaM+kUplhBKS5PRkjSaEKAEJoQoJpJoATSTUAJoQgJBMKKkEKMKSiE1ASSStCoBCEkAJJpIQRSKZSKAihCFQCdIQoCACdICapAQhCA74svhyAHoVrxllc8LBV/ByS52x/PkuuOVaKnRqBt+RCToyOW8Hy7JtLXc9Cuzbqru13s69zKycUP5A2u8+xWdJGWuIIo/uvTOia4dKKzsqBvRwWZRUjLiYqFZmgLavv0Pmq5FGj1XnlFp7MVQkIQsgE0k0AJpIQDQkhASCkEoi0SNLxbQRYHcL0RdpueyOGHFjbMW0DE3aSfRKPX0vSy6luMWk/g/JgIXXJxn48rmOaaaepFfXyXFQ8+THLHJxkqaGhK0WhkkklaLQgIQkgEUimkqBUmhCAaEBCgIoQhUgIQhACAS02DRCaKQGpp+Tv4d1C0wWlwrheaY4scHNNELdwJhMy+prldsc70dIPwX4uRwbUcjHEjOWpxlo6ghW4msLeJPqulnU87KwxuLXfl8iFRy42lrHRAmzVBesycEvNloI8wsfKgfBIQYi1p4a++6jXLTMyiYBSV6XDc973RMPDRwLJJ7/AKKibHB6rg1RxC01FAKgJIStCgGnajaLQE16X7P4GA7DjypnOlnc51xsfWxourA5skLy9rZ0TRZdTilmjyGxMivfXJA45ry5W4d9I9fRS45k+PI2IXu1DFkmYQ1wcXPdt/MT0H7rHycRj8hoDRG4uG5o4BF9R5LRxXf+LacKfIidHI4Pjde3npRB6Fc8+Nr32eoHBB6I+x+u/L4+tw1ljT+6MTLi+75UsP8AQ8tH1XTNhji8F8LrbJG1xH9JI5H7q22OPI8Rl1M5g2u6ix2+arkmePw3gNc1m2q9b/us0j4OX0jJBzX0+v8AH3KbBucLcGgmtx6BTnglx3bZWlpPQ9j7KxkYroMCNzgQ5x3O/spQvdl4gx3G3NcNpPJCUeBdJK1B+81a/j++SuIj90dOQdu8Mb6miT+yjOwRuDQeQBuHka5TyJfwNg/Ljv2uBHPez+oVeLKdn5GVM0VCH1G4iget/wCVrjouTpXBV3dL/v0NDJxHxsw2NY4vlYDfm4mwPoW/VWoNG+8gxwzNEsYt1g07zqvLj6rpJMz7jFlsna2aDZQqwHChfHsPkq+j6rIxjXRvA+IOa5oF0TRv6j6LXFHoXSwTdr4HCTSsyPMbiOiPiONCuQe937crQn0iLDw35DWHJcygdzqaCe+3rXl58dLWxjSeL4mQwgPDCPh6AEdvYg1/7HyVCbOZPjZoJGyN+1vHLQ3gfK7USRn8tjg35vsYoxSzHdkztptBwaeLBND6n+57Uqa2dWlA03Gi3W4hoN9QG7z/APtqxVmSS7HizRUWooEIQsnAE0IQAhCEA12xMl2NLvbddwuCLVTop6mCcSRB7S0gq3FJY/4g72K8phZrsV1EboyeQvQY84exskZdtPe16IyUkdoys143NI5ikHyRl4rMqHZRsdOFWim+HmV7fblXceTfW0zO/wDlRo6HmZsYxTFrrafyn0B47eiefpU2pEy47GtnjZ8beB4nr8rHXqvQ5sLQd9hpPXc4WumA+CTOZHHAyZwZfih+1vzPf6Llk+KPNli47R82ka5ji1wojghRXtftTpAyalw8W5CSGHGjJYaPLST1876du/HjHsex5Y5pDgaII5CwnZiMrQLti48uVOyGFpc9xoUubIwJNsxMdCyCKPt7r0OI4aTgtyC1jZX8AFw3Dgnt07LtjxSnJJeTGWfBa7lfKw8fR8Z02Ywyyx8mIUOnNHr1/gWQ7WtMlgDhp8kTt5awRP3h/PrXHbv8lYn1WTM3sJLg5vJcfToeSKFLnmHH03FD5GsNM8uXE9hY5Hn7eq9WTpli7s5QnLtJbOUU+HL4j5JmwBovY5ji4/2v3K3fsxPLmsfj6fiOY1r9xzZiGENr8oaL3fUdeq8ZgwuyXnKyB8JNxsqh7kL3f2T1CLFxHxEmKR8hPi0KPAoWendeaTjdUfX9Ni5dRFJ0dNR0vEY9rcoveDyWD4foqWc2PEg2wzS/COGudYrtzS0dYkZKWiXLDn9S5huh5LAyoc2eA+G1jvI7hRXF0nSR+53x5eThi6rE+UWNpHY8WrUssDcxrZ3Fvxcub0cL6e9d/VZ0WLeCI9TYWSQvdTmiztdyKI8jf8Kg3HM0Uf4jpTH0eeL8rWWqPPHJOaXKOz1IlGpaa9/wgkuF115J49v50WPgu8IhsjW+IwH4mj81d+/6Kp97k09gjgcdr+D7+v0Cjg5DJMZji7a+Kw8G7vv9VpttHzuojFZFJVyj+3mv9FN2qtxdQnGS0ujlF8CyDX7dipwFrsAuw5A7dO7Y1xotG0fCreS3ToMed+oxeKzxRt2sJJHN0R04oqn9yxIInHTs5uTjvIkaOkkfFU7ir6fRdF7p878RyzN35fzLDchxxnMe91vaC7npX8pWMCMTB8G0eI6J217eObu/qOVTdhnJic7HlMcjQCYye99B79v5Zp/i48+6SpYJGOZvHYkd/JOwnk37Rr6VqMsD8wSv8JzotpB5BJPFeh5+i4YrqmdEXHbLGWusWeRfT3XmBnZOO8Rue50TZAQH80QvSOJa5mVCbY87mO/sVJKtnk6jK2otrs9kMt8JzXwwyuf4I2/EQT254+QXNcslr49QjJH4UjPwztrg2SPX4gQpOmiadrpGAjsXUstM8ud8p2iaaELJ5wQhJACEJFANK0rStUDtWMTMfjP45YerVWtRJVTrsVOj02NmCVoMR6/MrVx2zPaPEMhB7OdV/IUvIaXl/dJ7DQS7gHyXpYM4A2Xhzqs88Behe0rO0ZWXsnCzpzHBhiJrZHAOcapo78dz+i159IixcVsUGRJQFSfFe/zKxmaoNoLCSDx6v/wFGfWfvDJfA3FsVNc9p4s9APMn/a5zi2TIrRoZ2omHHgwsdr3Oc8BgYeS4D+wWYdNbNDI2eI20FrnH46INHae3LqA9EsHDy8iY5TgWForeejeOgv8AhW8XsxXF24bQaeQNl7SCT5837X9Vwa49j5ksnB0jyuF9m2vJc7w3bnCnOeOfMjnrwu2qaPpmNARL4ry4WQw7eTz0Cnn620RyvYJmMYWkvLK3u6A+XUH6rx2sanPJkk5EzyTywMNEfz/K9eOU4u06KuWQtTw4Wn45yAw7ncRNkIIBs0eoIrafovPSSSaxnOkmO6Bjr6Vfk0eirulm1CXwInOEQ5cd1gLVhiZDG2OMU1vRXNlk+72eiEOO2dRxwpFxLCwk7T2tQTteU6xk4u0yy1ge0NOpPYOp3MAr52rmdqGLp+GY2PM8rnWHAkACuiz8eYQuc7w2PJbQ3CwPVVMyKTK48QNaTbuOSUrZ9/p/V/w8PF+9+vb77+Rfx2+Kwz5Lw2SUDgn8rT0FdelfVVpWRwEiKSUOHk3cFyggZFyC5zz1c42V3tRrZMnrS48Yw/UzMmdz8Z8eQHB5Pw/DQKhprvFy43ZE7mEAcnkOA7fRa21riCQCR5hc5MWCWQSPjBcOhul0jJJUfOl1ssk1Ka7FnNy8Vpdix1tnY0h5dYc/rfkPJUi0+GA18ONG3sQa9+AoT6flZ+Sx0UjXsi6iWmsFckcdfVPOycfZJ4hDwaDtrf5RV+R74S5pza4rxZSfmvY8NEscjbA3R2B1+S2o9rJfFjLmF12zzry9D5LzJLcqaOHGi2biGgkknlbeuDIiiBic1zGtG4tFEdAb+fZVpWkYxz9mUntL++SrrEviyuMjoOTwyPjb8hwFwxs2aJrS125kZ+Idqvuu+JgAxl+Tbp3i2s5to8yB0VM4mVK8xw48rI7v4htv1NrUa7M8mdtPer8Hp8/WoZdOgcIvDj+IRB5tp9gfIm791bh+zUWZCzKL3MEo3C3MG4dLo9uF5iLRHBpdJMPErgAcfVenx2shgZG2V0YA/KHuDfkKND/aw/8AFm8Ulkd0tFFCdIpc6PmkUKVIpCEUip0kQlFOaF02pFqoOZUSuhaltSgc12jyHCmOeWxdXBvVygWq5pGk5OrZjcfGG1pPxyuB2sAFmyAVVJx2LFjfe9RmI3nHxuA97eS0eXuaXsNP0fcx3hEYmK1tgPcTVDiz1J81x0XDY3PggHxxNb4robsNJJ235nvR9LXq5HGBpeZIwCDYPQA/wqSyuzjlyyTVHNk8f3GLwfDMrgAGyEA9OeOvReN1TOeWPc6QUHEtJbZNHqD5LV1jMZkbn2GtDtr3taXc10Dei8nm5TIod0kTyQLa1w4Zd2TXXmh8luMUzEcKftGTqOVkOJd4rxvJc87ieBXW+y89kyPlmEbCXPcaNHur+qZZaBEx7y9wIe0noelfJPAwhC0SSC5T+i7OSijvGKWixiQNxoRG3r1cfMrulSdLzPZoEISQDTUbTQDTCjaYUBMJqIUkB0c/ewsADWkUQ3i7VefG3Yj4McMj3cdOF1CmEs6TyzyO5OyOBpsOl4jMp342RLbWXwByePS66+Vrs5zW40jS3xJnvaWkt4HXn0rj9ESOEghBH/E0gfMk2kq5bs9D6qUeKh4/cjHGGA3y5xtzj1cVJCFizyNtu2C3cU6Ti48bMvKAmcNzh4W6r7WViBREcYumN5Nn4QtRlR0xZFjd1Y6RSaKWjgKkUpUilaJYqSpSpBSi2RpKlJCULIEJUpFVsvOgwqMo3u6iMGi759vdVIWXooYmwnLzZfBw2OAe6xucfJoJ5K9P9k8R2vubn4TZcXRsWXZFF8JdK7+qQgc89l4LT8XK+1OrOnliAxoaMjYhtaxn9Lfl8yvqWTqEODhY2Lpf4UQqvD/Kfc+i0418ySTrR2+4w6frInxhBFG99Op5Lncck9vYdlga/qT58iOGBgeA8ujb2O0bqNduAPmjV9UfKJY4pXEOY4SvDTXXij9VT0h0MkOXps0ohlYPEieQeQaHPI6H91iMeUuTNxhrZXGtQOwxPLKYmeI8X03EOJHvYr+dfHanqLsqVkkTNkIdbGO6uI7lGawM1t0Mv4oDyNrKI9OnCtwYP4pnmA3no3s3/a7aQeitgYbi7x8izIeQD2WltXQNpOlzezNnLajautIpShZx2pFq7EJbUoWcdqe1ddqe1ShZxpOl12o2qULOYClSmGqW1Si2cwFMKQYpBqzRbIhNS2o2qUCKaltRtQCQpUlSAaE0LvRzsKQmhKJYkipJK0LIoKZXnNZ1dzy6DFdUfRzx/wBvQeiqjZVstanrDICYsYh8vQu6hv8AkqhpWnZetapDhY9yZU76JPRo7k+wWW0lnI/N5/0/7WloGsTaLlST47Q4yRGNwJINEg8H5BdUqWjokj6RkQYul4rdG0mvCi5yZ29ZXdzay/vj45jDAQN3VoFgevK083dhaLHG2LdlStD5aAJZxZ6dhdLzWLIGmVjCDI4U4ijtHl7rmzq6Rpa9nRY8DY8WUOyXMa14Z78/p/ZYsMmXlZgyZ9zQz8hPBKuBjW9BSlSiVHB5Pgc9oFcDi69L6opTpFK0YshSFKkUpQsjSKUqTpKFkNqe1TpFKULIUgBTpACULI0jap0ilKFkQFIBSATAUotiAUgEwFIBSi2RpG1TpOlKLZDajaulIpShZz2p7F0AT2qUWyshCF3o4ghCaosSE0JQspau98enymPrVEjsO68mYJCS54IHN8dF7d7GyMLHgOaeoKzp9HD8JzBlEvD6YH8BrSR5D3JW4m4SVHkvXzXfFxJ8mQRwxucT04WxLoxwc/ZxkQii18bgS/5A8LfYQIPCihZjxnhwabc4eRd/hb0u5XKjLbp+W1oil1F8xJqVm8ujbXuacf2V+GFkEYZG2mj9V1a0AAAUB2CdLD2YcmyNIpTpFKUZshSKU6SpKFkKRSnSKShZCk6UqRSlCxUilKkwEoWR2o2qdJ0oLIbUbVOkUlFsjtTAUqTAUoWRpSATpMBSi2IBSAQApUpRbFSKUgE6UotiATpOkUlCyihCa6HMEIQqAQkhUgIQhAAAHQUmkmqATSQgGhCEAIQhCAik0IBUnSaEAUik01AACYCE0AqRSaFCipOkJqAKTpCaFBMIATUAJhCaFBNCFCmemhC2ZEhCFSAhCEAdkIQqBoCEIBoQhCAhCEAIQhANCEIBhNCEA00IUA0IQgEn2QhQowmhCgGEwhChRhNCEA0IQhRpoQiB/9k="/>
          <p:cNvSpPr>
            <a:spLocks noChangeAspect="1" noChangeArrowheads="1"/>
          </p:cNvSpPr>
          <p:nvPr/>
        </p:nvSpPr>
        <p:spPr bwMode="auto">
          <a:xfrm>
            <a:off x="120650" y="-955675"/>
            <a:ext cx="2705100" cy="1685925"/>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058" name="Picture 10" descr="http://t3.gstatic.com/images?q=tbn:ANd9GcRlUxQehPL41cjWsy1coN13movCkm6nUNsHO9b6yi5jBM6udmGa"/>
          <p:cNvPicPr>
            <a:picLocks noChangeAspect="1" noChangeArrowheads="1"/>
          </p:cNvPicPr>
          <p:nvPr/>
        </p:nvPicPr>
        <p:blipFill>
          <a:blip r:embed="rId3"/>
          <a:srcRect/>
          <a:stretch>
            <a:fillRect/>
          </a:stretch>
        </p:blipFill>
        <p:spPr bwMode="auto">
          <a:xfrm>
            <a:off x="5286380" y="4572008"/>
            <a:ext cx="2857521" cy="178092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checkerboard(across)">
                                      <p:cBhvr>
                                        <p:cTn id="7" dur="5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857356" y="285728"/>
            <a:ext cx="4905125" cy="1077218"/>
          </a:xfrm>
          <a:prstGeom prst="rect">
            <a:avLst/>
          </a:prstGeom>
          <a:noFill/>
        </p:spPr>
        <p:txBody>
          <a:bodyPr wrap="none" rtlCol="0">
            <a:spAutoFit/>
          </a:bodyPr>
          <a:lstStyle/>
          <a:p>
            <a:pPr algn="ctr"/>
            <a:r>
              <a:rPr lang="fr-FR" sz="3200" b="1" dirty="0" smtClean="0"/>
              <a:t>TYPE OF MESH AND PAIN </a:t>
            </a:r>
          </a:p>
          <a:p>
            <a:pPr algn="ctr"/>
            <a:r>
              <a:rPr lang="fr-FR" sz="3200" b="1" dirty="0" smtClean="0"/>
              <a:t> HW vs LW</a:t>
            </a:r>
            <a:endParaRPr lang="fr-FR" sz="3200" b="1" dirty="0"/>
          </a:p>
        </p:txBody>
      </p:sp>
      <p:sp>
        <p:nvSpPr>
          <p:cNvPr id="4" name="Rectangle 3"/>
          <p:cNvSpPr/>
          <p:nvPr/>
        </p:nvSpPr>
        <p:spPr>
          <a:xfrm>
            <a:off x="285720" y="1285860"/>
            <a:ext cx="8072494" cy="1200329"/>
          </a:xfrm>
          <a:prstGeom prst="rect">
            <a:avLst/>
          </a:prstGeom>
        </p:spPr>
        <p:txBody>
          <a:bodyPr wrap="square">
            <a:spAutoFit/>
          </a:bodyPr>
          <a:lstStyle/>
          <a:p>
            <a:pPr algn="ctr"/>
            <a:r>
              <a:rPr lang="en-US" sz="2000" b="1" dirty="0" smtClean="0">
                <a:solidFill>
                  <a:schemeClr val="tx2"/>
                </a:solidFill>
              </a:rPr>
              <a:t>Two </a:t>
            </a:r>
            <a:r>
              <a:rPr lang="en-US" sz="2000" b="1" dirty="0" err="1" smtClean="0">
                <a:solidFill>
                  <a:schemeClr val="tx2"/>
                </a:solidFill>
              </a:rPr>
              <a:t>Randomised</a:t>
            </a:r>
            <a:r>
              <a:rPr lang="en-US" sz="2000" b="1" dirty="0" smtClean="0">
                <a:solidFill>
                  <a:schemeClr val="tx2"/>
                </a:solidFill>
              </a:rPr>
              <a:t> </a:t>
            </a:r>
            <a:r>
              <a:rPr lang="en-US" sz="2000" b="1" dirty="0" err="1" smtClean="0">
                <a:solidFill>
                  <a:schemeClr val="tx2"/>
                </a:solidFill>
              </a:rPr>
              <a:t>controled</a:t>
            </a:r>
            <a:r>
              <a:rPr lang="en-US" sz="2000" b="1" dirty="0" smtClean="0">
                <a:solidFill>
                  <a:schemeClr val="tx2"/>
                </a:solidFill>
              </a:rPr>
              <a:t> trials  with a long follow up</a:t>
            </a:r>
          </a:p>
          <a:p>
            <a:pPr algn="ctr"/>
            <a:endParaRPr lang="en-US" sz="2000" b="1" dirty="0" smtClean="0">
              <a:solidFill>
                <a:schemeClr val="tx2"/>
              </a:solidFill>
            </a:endParaRPr>
          </a:p>
          <a:p>
            <a:r>
              <a:rPr lang="en-US" sz="1600" dirty="0" smtClean="0"/>
              <a:t>. </a:t>
            </a:r>
            <a:r>
              <a:rPr lang="en-US" sz="1600" dirty="0" err="1" smtClean="0"/>
              <a:t>Bringman</a:t>
            </a:r>
            <a:r>
              <a:rPr lang="en-US" sz="1600" dirty="0" smtClean="0"/>
              <a:t> </a:t>
            </a:r>
            <a:r>
              <a:rPr lang="en-US" sz="1600" dirty="0" err="1" smtClean="0"/>
              <a:t>S,and</a:t>
            </a:r>
            <a:r>
              <a:rPr lang="en-US" sz="1600" dirty="0" smtClean="0"/>
              <a:t> all. Br J Surg. 2006;93:1056–1059. </a:t>
            </a:r>
            <a:endParaRPr lang="fr-FR" sz="1600" dirty="0" smtClean="0"/>
          </a:p>
          <a:p>
            <a:r>
              <a:rPr lang="en-US" sz="1600" dirty="0" smtClean="0"/>
              <a:t>. </a:t>
            </a:r>
            <a:r>
              <a:rPr lang="en-US" sz="1600" dirty="0" err="1" smtClean="0"/>
              <a:t>Paajanen</a:t>
            </a:r>
            <a:r>
              <a:rPr lang="en-US" sz="1600" dirty="0" smtClean="0"/>
              <a:t> H.. Hernia. 2007;11:335–339. </a:t>
            </a:r>
            <a:endParaRPr lang="fr-FR" sz="1600" dirty="0"/>
          </a:p>
        </p:txBody>
      </p:sp>
      <p:sp>
        <p:nvSpPr>
          <p:cNvPr id="6" name="Rectangle 5"/>
          <p:cNvSpPr/>
          <p:nvPr/>
        </p:nvSpPr>
        <p:spPr>
          <a:xfrm>
            <a:off x="214282" y="3286124"/>
            <a:ext cx="8501122" cy="2308324"/>
          </a:xfrm>
          <a:prstGeom prst="rect">
            <a:avLst/>
          </a:prstGeom>
        </p:spPr>
        <p:txBody>
          <a:bodyPr wrap="square">
            <a:spAutoFit/>
          </a:bodyPr>
          <a:lstStyle/>
          <a:p>
            <a:r>
              <a:rPr lang="en-US" b="1" dirty="0" err="1" smtClean="0"/>
              <a:t>Bringman</a:t>
            </a:r>
            <a:r>
              <a:rPr lang="en-US" b="1" dirty="0" smtClean="0"/>
              <a:t> et al : RCT 590 patients with 3 year follow-up, </a:t>
            </a:r>
          </a:p>
          <a:p>
            <a:pPr>
              <a:buFont typeface="Arial" pitchFamily="34" charset="0"/>
              <a:buChar char="•"/>
            </a:pPr>
            <a:r>
              <a:rPr lang="en-US" b="1" dirty="0" smtClean="0">
                <a:solidFill>
                  <a:schemeClr val="tx2">
                    <a:lumMod val="90000"/>
                  </a:schemeClr>
                </a:solidFill>
              </a:rPr>
              <a:t>no differences in neuralgic pain, </a:t>
            </a:r>
            <a:r>
              <a:rPr lang="en-US" b="1" dirty="0" err="1" smtClean="0">
                <a:solidFill>
                  <a:schemeClr val="tx2">
                    <a:lumMod val="90000"/>
                  </a:schemeClr>
                </a:solidFill>
              </a:rPr>
              <a:t>hypoaesthesia</a:t>
            </a:r>
            <a:r>
              <a:rPr lang="en-US" b="1" dirty="0" smtClean="0">
                <a:solidFill>
                  <a:schemeClr val="tx2">
                    <a:lumMod val="90000"/>
                  </a:schemeClr>
                </a:solidFill>
              </a:rPr>
              <a:t> or </a:t>
            </a:r>
            <a:r>
              <a:rPr lang="en-US" b="1" dirty="0" err="1" smtClean="0">
                <a:solidFill>
                  <a:schemeClr val="tx2">
                    <a:lumMod val="90000"/>
                  </a:schemeClr>
                </a:solidFill>
              </a:rPr>
              <a:t>hyperaesthesia</a:t>
            </a:r>
            <a:r>
              <a:rPr lang="en-US" b="1" dirty="0" smtClean="0">
                <a:solidFill>
                  <a:schemeClr val="tx2">
                    <a:lumMod val="90000"/>
                  </a:schemeClr>
                </a:solidFill>
              </a:rPr>
              <a:t>. </a:t>
            </a:r>
          </a:p>
          <a:p>
            <a:pPr>
              <a:buFont typeface="Arial" pitchFamily="34" charset="0"/>
              <a:buChar char="•"/>
            </a:pPr>
            <a:r>
              <a:rPr lang="en-US" b="1" dirty="0" smtClean="0">
                <a:solidFill>
                  <a:schemeClr val="tx2">
                    <a:lumMod val="90000"/>
                  </a:schemeClr>
                </a:solidFill>
              </a:rPr>
              <a:t>Significantly more men in the standard mesh group could feel the mesh in the groin: 22.6% </a:t>
            </a:r>
            <a:r>
              <a:rPr lang="en-US" b="1" dirty="0" err="1" smtClean="0">
                <a:solidFill>
                  <a:schemeClr val="tx2">
                    <a:lumMod val="90000"/>
                  </a:schemeClr>
                </a:solidFill>
              </a:rPr>
              <a:t>vs</a:t>
            </a:r>
            <a:r>
              <a:rPr lang="en-US" b="1" dirty="0" smtClean="0">
                <a:solidFill>
                  <a:schemeClr val="tx2">
                    <a:lumMod val="90000"/>
                  </a:schemeClr>
                </a:solidFill>
              </a:rPr>
              <a:t> 14.7%. </a:t>
            </a:r>
          </a:p>
          <a:p>
            <a:pPr>
              <a:buFont typeface="Arial" pitchFamily="34" charset="0"/>
              <a:buChar char="•"/>
            </a:pPr>
            <a:r>
              <a:rPr lang="en-US" b="1" dirty="0" smtClean="0">
                <a:solidFill>
                  <a:schemeClr val="tx2">
                    <a:lumMod val="90000"/>
                  </a:schemeClr>
                </a:solidFill>
              </a:rPr>
              <a:t>no difference in recurrence rates </a:t>
            </a:r>
          </a:p>
          <a:p>
            <a:pPr>
              <a:buFont typeface="Arial" pitchFamily="34" charset="0"/>
              <a:buChar char="•"/>
            </a:pPr>
            <a:endParaRPr lang="en-US" b="1" dirty="0" smtClean="0"/>
          </a:p>
          <a:p>
            <a:pPr>
              <a:buFont typeface="Arial" pitchFamily="34" charset="0"/>
              <a:buChar char="•"/>
            </a:pPr>
            <a:r>
              <a:rPr lang="en-US" b="1" dirty="0" err="1" smtClean="0"/>
              <a:t>Paajanen</a:t>
            </a:r>
            <a:r>
              <a:rPr lang="en-US" b="1" dirty="0" smtClean="0"/>
              <a:t> H : single centre RCT on three different composite meshes with a 2 year follow-up : </a:t>
            </a:r>
            <a:r>
              <a:rPr lang="en-US" b="1" dirty="0" smtClean="0">
                <a:solidFill>
                  <a:schemeClr val="tx2">
                    <a:lumMod val="90000"/>
                  </a:schemeClr>
                </a:solidFill>
              </a:rPr>
              <a:t>Similar views </a:t>
            </a:r>
            <a:r>
              <a:rPr lang="en-US" b="1" dirty="0" smtClean="0"/>
              <a:t>.</a:t>
            </a:r>
            <a:endParaRPr lang="fr-FR"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14348" y="2552698"/>
            <a:ext cx="7429552" cy="1477328"/>
          </a:xfrm>
          <a:prstGeom prst="rect">
            <a:avLst/>
          </a:prstGeom>
          <a:noFill/>
        </p:spPr>
        <p:txBody>
          <a:bodyPr wrap="square" rtlCol="0">
            <a:spAutoFit/>
          </a:bodyPr>
          <a:lstStyle/>
          <a:p>
            <a:pPr algn="just"/>
            <a:r>
              <a:rPr lang="fr-FR" b="1" dirty="0" smtClean="0"/>
              <a:t>« To </a:t>
            </a:r>
            <a:r>
              <a:rPr lang="fr-FR" b="1" dirty="0" err="1" smtClean="0"/>
              <a:t>avoid</a:t>
            </a:r>
            <a:r>
              <a:rPr lang="fr-FR" b="1" dirty="0" smtClean="0"/>
              <a:t> complications, the use of absorbable </a:t>
            </a:r>
            <a:r>
              <a:rPr lang="fr-FR" b="1" dirty="0" err="1" smtClean="0"/>
              <a:t>mesh</a:t>
            </a:r>
            <a:r>
              <a:rPr lang="fr-FR" b="1" dirty="0" smtClean="0"/>
              <a:t>, </a:t>
            </a:r>
            <a:r>
              <a:rPr lang="fr-FR" b="1" dirty="0" err="1" smtClean="0"/>
              <a:t>such</a:t>
            </a:r>
            <a:r>
              <a:rPr lang="fr-FR" b="1" dirty="0" smtClean="0"/>
              <a:t> as </a:t>
            </a:r>
            <a:r>
              <a:rPr lang="fr-FR" b="1" dirty="0" err="1" smtClean="0"/>
              <a:t>those</a:t>
            </a:r>
            <a:r>
              <a:rPr lang="fr-FR" b="1" dirty="0" smtClean="0"/>
              <a:t> made of </a:t>
            </a:r>
            <a:r>
              <a:rPr lang="fr-FR" b="1" dirty="0" err="1" smtClean="0"/>
              <a:t>lactic</a:t>
            </a:r>
            <a:r>
              <a:rPr lang="fr-FR" b="1" dirty="0" smtClean="0"/>
              <a:t> </a:t>
            </a:r>
            <a:r>
              <a:rPr lang="fr-FR" b="1" dirty="0" err="1" smtClean="0"/>
              <a:t>acid</a:t>
            </a:r>
            <a:r>
              <a:rPr lang="fr-FR" b="1" dirty="0" smtClean="0"/>
              <a:t> </a:t>
            </a:r>
            <a:r>
              <a:rPr lang="fr-FR" b="1" dirty="0" err="1" smtClean="0"/>
              <a:t>polymer</a:t>
            </a:r>
            <a:r>
              <a:rPr lang="fr-FR" b="1" dirty="0" smtClean="0"/>
              <a:t> or </a:t>
            </a:r>
            <a:r>
              <a:rPr lang="fr-FR" b="1" dirty="0" err="1" smtClean="0"/>
              <a:t>lactic</a:t>
            </a:r>
            <a:r>
              <a:rPr lang="fr-FR" b="1" dirty="0" smtClean="0"/>
              <a:t> and </a:t>
            </a:r>
            <a:r>
              <a:rPr lang="fr-FR" b="1" dirty="0" err="1" smtClean="0"/>
              <a:t>glycolic</a:t>
            </a:r>
            <a:r>
              <a:rPr lang="fr-FR" b="1" dirty="0" smtClean="0"/>
              <a:t> </a:t>
            </a:r>
            <a:r>
              <a:rPr lang="fr-FR" b="1" dirty="0" err="1" smtClean="0"/>
              <a:t>acid</a:t>
            </a:r>
            <a:r>
              <a:rPr lang="fr-FR" b="1" dirty="0" smtClean="0"/>
              <a:t> </a:t>
            </a:r>
            <a:r>
              <a:rPr lang="fr-FR" b="1" dirty="0" err="1" smtClean="0"/>
              <a:t>copolymers</a:t>
            </a:r>
            <a:r>
              <a:rPr lang="fr-FR" b="1" dirty="0" smtClean="0"/>
              <a:t>, has been </a:t>
            </a:r>
            <a:r>
              <a:rPr lang="fr-FR" b="1" dirty="0" err="1" smtClean="0"/>
              <a:t>proposed</a:t>
            </a:r>
            <a:r>
              <a:rPr lang="fr-FR" b="1" dirty="0" smtClean="0"/>
              <a:t>. </a:t>
            </a:r>
            <a:r>
              <a:rPr lang="fr-FR" b="1" dirty="0" err="1" smtClean="0">
                <a:solidFill>
                  <a:schemeClr val="tx2">
                    <a:lumMod val="90000"/>
                  </a:schemeClr>
                </a:solidFill>
              </a:rPr>
              <a:t>Regrettably</a:t>
            </a:r>
            <a:r>
              <a:rPr lang="fr-FR" b="1" dirty="0" smtClean="0">
                <a:solidFill>
                  <a:schemeClr val="tx2">
                    <a:lumMod val="90000"/>
                  </a:schemeClr>
                </a:solidFill>
              </a:rPr>
              <a:t>, </a:t>
            </a:r>
            <a:r>
              <a:rPr lang="fr-FR" b="1" dirty="0" err="1" smtClean="0">
                <a:solidFill>
                  <a:schemeClr val="tx2">
                    <a:lumMod val="90000"/>
                  </a:schemeClr>
                </a:solidFill>
              </a:rPr>
              <a:t>this</a:t>
            </a:r>
            <a:r>
              <a:rPr lang="fr-FR" b="1" dirty="0" smtClean="0">
                <a:solidFill>
                  <a:schemeClr val="tx2">
                    <a:lumMod val="90000"/>
                  </a:schemeClr>
                </a:solidFill>
              </a:rPr>
              <a:t> exposes the patient to </a:t>
            </a:r>
            <a:r>
              <a:rPr lang="fr-FR" b="1" dirty="0" err="1" smtClean="0">
                <a:solidFill>
                  <a:schemeClr val="tx2">
                    <a:lumMod val="90000"/>
                  </a:schemeClr>
                </a:solidFill>
              </a:rPr>
              <a:t>inevitable</a:t>
            </a:r>
            <a:r>
              <a:rPr lang="fr-FR" b="1" dirty="0" smtClean="0">
                <a:solidFill>
                  <a:schemeClr val="tx2">
                    <a:lumMod val="90000"/>
                  </a:schemeClr>
                </a:solidFill>
              </a:rPr>
              <a:t> </a:t>
            </a:r>
            <a:r>
              <a:rPr lang="fr-FR" b="1" dirty="0" err="1" smtClean="0">
                <a:solidFill>
                  <a:schemeClr val="tx2">
                    <a:lumMod val="90000"/>
                  </a:schemeClr>
                </a:solidFill>
              </a:rPr>
              <a:t>hernia</a:t>
            </a:r>
            <a:r>
              <a:rPr lang="fr-FR" b="1" dirty="0" smtClean="0">
                <a:solidFill>
                  <a:schemeClr val="tx2">
                    <a:lumMod val="90000"/>
                  </a:schemeClr>
                </a:solidFill>
              </a:rPr>
              <a:t> </a:t>
            </a:r>
            <a:r>
              <a:rPr lang="fr-FR" b="1" dirty="0" err="1" smtClean="0">
                <a:solidFill>
                  <a:schemeClr val="tx2">
                    <a:lumMod val="90000"/>
                  </a:schemeClr>
                </a:solidFill>
              </a:rPr>
              <a:t>recurrence</a:t>
            </a:r>
            <a:r>
              <a:rPr lang="fr-FR" b="1" dirty="0" smtClean="0">
                <a:solidFill>
                  <a:schemeClr val="tx2">
                    <a:lumMod val="90000"/>
                  </a:schemeClr>
                </a:solidFill>
              </a:rPr>
              <a:t> </a:t>
            </a:r>
            <a:r>
              <a:rPr lang="fr-FR" b="1" dirty="0" err="1" smtClean="0"/>
              <a:t>because</a:t>
            </a:r>
            <a:r>
              <a:rPr lang="fr-FR" b="1" dirty="0" smtClean="0"/>
              <a:t> the </a:t>
            </a:r>
            <a:r>
              <a:rPr lang="fr-FR" b="1" dirty="0" err="1" smtClean="0"/>
              <a:t>inflammatory</a:t>
            </a:r>
            <a:r>
              <a:rPr lang="fr-FR" b="1" dirty="0" smtClean="0"/>
              <a:t> </a:t>
            </a:r>
            <a:r>
              <a:rPr lang="fr-FR" b="1" dirty="0" err="1" smtClean="0"/>
              <a:t>reaction</a:t>
            </a:r>
            <a:r>
              <a:rPr lang="fr-FR" b="1" dirty="0" smtClean="0"/>
              <a:t>, </a:t>
            </a:r>
            <a:r>
              <a:rPr lang="fr-FR" b="1" dirty="0" err="1" smtClean="0"/>
              <a:t>through</a:t>
            </a:r>
            <a:r>
              <a:rPr lang="fr-FR" b="1" dirty="0" smtClean="0"/>
              <a:t> a </a:t>
            </a:r>
            <a:r>
              <a:rPr lang="fr-FR" b="1" dirty="0" err="1" smtClean="0"/>
              <a:t>hydrolytic</a:t>
            </a:r>
            <a:r>
              <a:rPr lang="fr-FR" b="1" dirty="0" smtClean="0"/>
              <a:t> </a:t>
            </a:r>
            <a:r>
              <a:rPr lang="fr-FR" b="1" dirty="0" err="1" smtClean="0"/>
              <a:t>reaction</a:t>
            </a:r>
            <a:r>
              <a:rPr lang="fr-FR" b="1" dirty="0" smtClean="0"/>
              <a:t>, </a:t>
            </a:r>
            <a:r>
              <a:rPr lang="fr-FR" b="1" dirty="0" err="1" smtClean="0"/>
              <a:t>completely</a:t>
            </a:r>
            <a:r>
              <a:rPr lang="fr-FR" b="1" dirty="0" smtClean="0"/>
              <a:t> digests the implant </a:t>
            </a:r>
            <a:r>
              <a:rPr lang="fr-FR" b="1" dirty="0" err="1" smtClean="0"/>
              <a:t>prosthetic</a:t>
            </a:r>
            <a:r>
              <a:rPr lang="fr-FR" b="1" dirty="0" smtClean="0"/>
              <a:t> </a:t>
            </a:r>
            <a:r>
              <a:rPr lang="fr-FR" b="1" dirty="0" err="1" smtClean="0"/>
              <a:t>matérial</a:t>
            </a:r>
            <a:r>
              <a:rPr lang="fr-FR" b="1" dirty="0" smtClean="0"/>
              <a:t> »</a:t>
            </a:r>
            <a:endParaRPr lang="fr-FR" b="1" dirty="0"/>
          </a:p>
        </p:txBody>
      </p:sp>
      <p:pic>
        <p:nvPicPr>
          <p:cNvPr id="2051" name="Picture 3"/>
          <p:cNvPicPr>
            <a:picLocks noChangeAspect="1" noChangeArrowheads="1"/>
          </p:cNvPicPr>
          <p:nvPr/>
        </p:nvPicPr>
        <p:blipFill>
          <a:blip r:embed="rId2"/>
          <a:srcRect/>
          <a:stretch>
            <a:fillRect/>
          </a:stretch>
        </p:blipFill>
        <p:spPr bwMode="auto">
          <a:xfrm>
            <a:off x="2933720" y="4338648"/>
            <a:ext cx="4495800" cy="590550"/>
          </a:xfrm>
          <a:prstGeom prst="rect">
            <a:avLst/>
          </a:prstGeom>
          <a:noFill/>
          <a:ln w="9525">
            <a:noFill/>
            <a:miter lim="800000"/>
            <a:headEnd/>
            <a:tailEnd/>
          </a:ln>
          <a:effectLst/>
        </p:spPr>
      </p:pic>
      <p:cxnSp>
        <p:nvCxnSpPr>
          <p:cNvPr id="6" name="Connecteur droit 5"/>
          <p:cNvCxnSpPr/>
          <p:nvPr/>
        </p:nvCxnSpPr>
        <p:spPr>
          <a:xfrm>
            <a:off x="7000892" y="4786322"/>
            <a:ext cx="357190" cy="158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1142976" y="1142984"/>
            <a:ext cx="6165470" cy="461665"/>
          </a:xfrm>
          <a:prstGeom prst="rect">
            <a:avLst/>
          </a:prstGeom>
          <a:noFill/>
        </p:spPr>
        <p:txBody>
          <a:bodyPr wrap="none" rtlCol="0">
            <a:spAutoFit/>
          </a:bodyPr>
          <a:lstStyle/>
          <a:p>
            <a:r>
              <a:rPr lang="fr-FR" sz="2400" b="1" dirty="0" err="1" smtClean="0"/>
              <a:t>Why</a:t>
            </a:r>
            <a:r>
              <a:rPr lang="fr-FR" sz="2400" b="1" dirty="0" smtClean="0"/>
              <a:t> not a </a:t>
            </a:r>
            <a:r>
              <a:rPr lang="fr-FR" sz="2400" b="1" dirty="0" err="1" smtClean="0"/>
              <a:t>partially</a:t>
            </a:r>
            <a:r>
              <a:rPr lang="fr-FR" sz="2400" b="1" dirty="0" smtClean="0"/>
              <a:t> or </a:t>
            </a:r>
            <a:r>
              <a:rPr lang="fr-FR" sz="2400" b="1" dirty="0" err="1" smtClean="0"/>
              <a:t>fully</a:t>
            </a:r>
            <a:r>
              <a:rPr lang="fr-FR" sz="2400" b="1" dirty="0" smtClean="0"/>
              <a:t> </a:t>
            </a:r>
            <a:r>
              <a:rPr lang="fr-FR" sz="2400" b="1" dirty="0" err="1" smtClean="0"/>
              <a:t>obsorbable</a:t>
            </a:r>
            <a:r>
              <a:rPr lang="fr-FR" sz="2400" b="1" dirty="0" smtClean="0"/>
              <a:t> </a:t>
            </a:r>
            <a:r>
              <a:rPr lang="fr-FR" sz="2400" b="1" dirty="0" err="1" smtClean="0"/>
              <a:t>mesh</a:t>
            </a:r>
            <a:r>
              <a:rPr lang="fr-FR" sz="2400" b="1" dirty="0" smtClean="0"/>
              <a:t>?</a:t>
            </a:r>
            <a:endParaRPr lang="fr-FR"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rot="5400000">
            <a:off x="261910" y="3352820"/>
            <a:ext cx="3457575" cy="255270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27" name="Picture 3"/>
          <p:cNvPicPr>
            <a:picLocks noChangeAspect="1" noChangeArrowheads="1"/>
          </p:cNvPicPr>
          <p:nvPr/>
        </p:nvPicPr>
        <p:blipFill>
          <a:blip r:embed="rId3"/>
          <a:srcRect/>
          <a:stretch>
            <a:fillRect/>
          </a:stretch>
        </p:blipFill>
        <p:spPr bwMode="auto">
          <a:xfrm rot="5400000">
            <a:off x="6604879" y="3867899"/>
            <a:ext cx="1614479" cy="167971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5" name="Rectangle 4"/>
          <p:cNvSpPr/>
          <p:nvPr/>
        </p:nvSpPr>
        <p:spPr>
          <a:xfrm>
            <a:off x="214282" y="214290"/>
            <a:ext cx="8501122" cy="738664"/>
          </a:xfrm>
          <a:prstGeom prst="rect">
            <a:avLst/>
          </a:prstGeom>
        </p:spPr>
        <p:txBody>
          <a:bodyPr wrap="square">
            <a:spAutoFit/>
          </a:bodyPr>
          <a:lstStyle/>
          <a:p>
            <a:r>
              <a:rPr lang="fr-FR" sz="1400" b="1" dirty="0" smtClean="0"/>
              <a:t> Morales-</a:t>
            </a:r>
            <a:r>
              <a:rPr lang="fr-FR" sz="1400" b="1" dirty="0" err="1" smtClean="0"/>
              <a:t>Conde</a:t>
            </a:r>
            <a:r>
              <a:rPr lang="fr-FR" sz="1400" b="1" dirty="0" smtClean="0"/>
              <a:t> S, Flores M, Fernandez V, Morales-</a:t>
            </a:r>
            <a:r>
              <a:rPr lang="fr-FR" sz="1400" b="1" dirty="0" err="1" smtClean="0"/>
              <a:t>Mendez</a:t>
            </a:r>
            <a:r>
              <a:rPr lang="fr-FR" sz="1400" b="1" dirty="0" smtClean="0"/>
              <a:t> S.  </a:t>
            </a:r>
            <a:r>
              <a:rPr lang="fr-FR" sz="1400" b="1" dirty="0" err="1" smtClean="0"/>
              <a:t>Bioabsorbable</a:t>
            </a:r>
            <a:r>
              <a:rPr lang="fr-FR" sz="1400" b="1" dirty="0" smtClean="0"/>
              <a:t> vs </a:t>
            </a:r>
            <a:r>
              <a:rPr lang="fr-FR" sz="1400" b="1" dirty="0" err="1" smtClean="0"/>
              <a:t>polypropylene</a:t>
            </a:r>
            <a:r>
              <a:rPr lang="fr-FR" sz="1400" b="1" dirty="0" smtClean="0"/>
              <a:t> </a:t>
            </a:r>
            <a:r>
              <a:rPr lang="fr-FR" sz="1400" b="1" dirty="0" err="1" smtClean="0"/>
              <a:t>plug</a:t>
            </a:r>
            <a:r>
              <a:rPr lang="fr-FR" sz="1400" b="1" dirty="0" smtClean="0"/>
              <a:t> for the “</a:t>
            </a:r>
            <a:r>
              <a:rPr lang="fr-FR" sz="1400" b="1" dirty="0" err="1" smtClean="0"/>
              <a:t>mesh</a:t>
            </a:r>
            <a:r>
              <a:rPr lang="fr-FR" sz="1400" b="1" dirty="0" smtClean="0"/>
              <a:t> and </a:t>
            </a:r>
            <a:r>
              <a:rPr lang="fr-FR" sz="1400" b="1" dirty="0" err="1" smtClean="0"/>
              <a:t>plug</a:t>
            </a:r>
            <a:r>
              <a:rPr lang="fr-FR" sz="1400" b="1" dirty="0" smtClean="0"/>
              <a:t>”  inguinal </a:t>
            </a:r>
            <a:r>
              <a:rPr lang="fr-FR" sz="1400" b="1" dirty="0" err="1" smtClean="0"/>
              <a:t>hernia</a:t>
            </a:r>
            <a:r>
              <a:rPr lang="fr-FR" sz="1400" b="1" dirty="0" smtClean="0"/>
              <a:t> </a:t>
            </a:r>
            <a:r>
              <a:rPr lang="fr-FR" sz="1400" b="1" dirty="0" err="1" smtClean="0"/>
              <a:t>repair</a:t>
            </a:r>
            <a:r>
              <a:rPr lang="fr-FR" sz="1400" b="1" dirty="0" smtClean="0"/>
              <a:t>.  </a:t>
            </a:r>
          </a:p>
          <a:p>
            <a:r>
              <a:rPr lang="fr-FR" sz="1400" b="1" dirty="0" smtClean="0"/>
              <a:t>Poster </a:t>
            </a:r>
            <a:r>
              <a:rPr lang="fr-FR" sz="1400" b="1" dirty="0" err="1" smtClean="0"/>
              <a:t>presented</a:t>
            </a:r>
            <a:r>
              <a:rPr lang="fr-FR" sz="1400" b="1" dirty="0" smtClean="0"/>
              <a:t> </a:t>
            </a:r>
            <a:r>
              <a:rPr lang="fr-FR" sz="1400" b="1" dirty="0" err="1" smtClean="0"/>
              <a:t>at</a:t>
            </a:r>
            <a:r>
              <a:rPr lang="fr-FR" sz="1400" b="1" dirty="0" smtClean="0"/>
              <a:t> American </a:t>
            </a:r>
            <a:r>
              <a:rPr lang="fr-FR" sz="1400" b="1" dirty="0" err="1" smtClean="0"/>
              <a:t>Hernia</a:t>
            </a:r>
            <a:r>
              <a:rPr lang="fr-FR" sz="1400" b="1" dirty="0" smtClean="0"/>
              <a:t> Society, </a:t>
            </a:r>
            <a:r>
              <a:rPr lang="fr-FR" sz="1400" b="1" dirty="0" err="1" smtClean="0"/>
              <a:t>February</a:t>
            </a:r>
            <a:r>
              <a:rPr lang="fr-FR" sz="1400" b="1" dirty="0" smtClean="0"/>
              <a:t> 2005.</a:t>
            </a:r>
            <a:endParaRPr lang="fr-FR" sz="1400" b="1" dirty="0"/>
          </a:p>
        </p:txBody>
      </p:sp>
      <p:pic>
        <p:nvPicPr>
          <p:cNvPr id="2" name="Picture 2"/>
          <p:cNvPicPr>
            <a:picLocks noChangeAspect="1" noChangeArrowheads="1"/>
          </p:cNvPicPr>
          <p:nvPr/>
        </p:nvPicPr>
        <p:blipFill>
          <a:blip r:embed="rId4"/>
          <a:srcRect/>
          <a:stretch>
            <a:fillRect/>
          </a:stretch>
        </p:blipFill>
        <p:spPr bwMode="auto">
          <a:xfrm rot="5400000">
            <a:off x="3136107" y="3336143"/>
            <a:ext cx="3443290" cy="2571768"/>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ZoneTexte 6"/>
          <p:cNvSpPr txBox="1"/>
          <p:nvPr/>
        </p:nvSpPr>
        <p:spPr>
          <a:xfrm>
            <a:off x="214282" y="1000108"/>
            <a:ext cx="8501122" cy="1815882"/>
          </a:xfrm>
          <a:prstGeom prst="rect">
            <a:avLst/>
          </a:prstGeom>
          <a:solidFill>
            <a:schemeClr val="accent4"/>
          </a:solidFill>
        </p:spPr>
        <p:txBody>
          <a:bodyPr wrap="square" rtlCol="0">
            <a:spAutoFit/>
          </a:bodyPr>
          <a:lstStyle/>
          <a:p>
            <a:pPr algn="ctr">
              <a:buFont typeface="Arial" pitchFamily="34" charset="0"/>
              <a:buChar char="•"/>
            </a:pPr>
            <a:r>
              <a:rPr lang="fr-FR" sz="2800" dirty="0" err="1" smtClean="0"/>
              <a:t>M</a:t>
            </a:r>
            <a:r>
              <a:rPr lang="fr-FR" sz="2800" dirty="0" err="1" smtClean="0"/>
              <a:t>esh</a:t>
            </a:r>
            <a:r>
              <a:rPr lang="fr-FR" sz="2800" dirty="0" smtClean="0"/>
              <a:t>-</a:t>
            </a:r>
            <a:r>
              <a:rPr lang="fr-FR" sz="2800" dirty="0" err="1" smtClean="0"/>
              <a:t>reinforcement</a:t>
            </a:r>
            <a:r>
              <a:rPr lang="fr-FR" sz="2800" dirty="0" smtClean="0"/>
              <a:t> </a:t>
            </a:r>
            <a:r>
              <a:rPr lang="fr-FR" sz="2800" dirty="0" smtClean="0"/>
              <a:t>of the abdominal </a:t>
            </a:r>
            <a:r>
              <a:rPr lang="fr-FR" sz="2800" dirty="0" err="1" smtClean="0"/>
              <a:t>wall</a:t>
            </a:r>
            <a:endParaRPr lang="fr-FR" sz="2800" dirty="0" smtClean="0"/>
          </a:p>
          <a:p>
            <a:pPr algn="ctr">
              <a:buFont typeface="Arial" pitchFamily="34" charset="0"/>
              <a:buChar char="•"/>
            </a:pPr>
            <a:r>
              <a:rPr lang="fr-FR" sz="2800" u="sng" dirty="0" err="1" smtClean="0"/>
              <a:t>Remodelling</a:t>
            </a:r>
            <a:r>
              <a:rPr lang="fr-FR" sz="2800" dirty="0" smtClean="0"/>
              <a:t> of the abdominal </a:t>
            </a:r>
            <a:r>
              <a:rPr lang="fr-FR" sz="2800" dirty="0" err="1" smtClean="0"/>
              <a:t>wall</a:t>
            </a:r>
            <a:endParaRPr lang="fr-FR" sz="2800" dirty="0" smtClean="0"/>
          </a:p>
          <a:p>
            <a:pPr algn="ctr">
              <a:buFont typeface="Arial" pitchFamily="34" charset="0"/>
              <a:buChar char="•"/>
            </a:pPr>
            <a:endParaRPr lang="fr-FR" sz="2800" dirty="0" smtClean="0"/>
          </a:p>
          <a:p>
            <a:pPr algn="ctr"/>
            <a:r>
              <a:rPr lang="fr-FR" sz="2800" dirty="0" smtClean="0"/>
              <a:t>MORE </a:t>
            </a:r>
            <a:r>
              <a:rPr lang="fr-FR" sz="2800" dirty="0" smtClean="0"/>
              <a:t>COLLAGEN and LESS </a:t>
            </a:r>
            <a:r>
              <a:rPr lang="fr-FR" sz="2800" dirty="0" smtClean="0"/>
              <a:t>MATERIAL</a:t>
            </a:r>
            <a:endParaRPr lang="fr-FR"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500"/>
                                        <p:tgtEl>
                                          <p:spTgt spid="1026"/>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checkerboard(across)">
                                      <p:cBhvr>
                                        <p:cTn id="13"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714480" y="4714884"/>
            <a:ext cx="1882592" cy="17859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6500826" y="3000372"/>
            <a:ext cx="1585549" cy="1500198"/>
          </a:xfrm>
          <a:prstGeom prst="rect">
            <a:avLst/>
          </a:prstGeom>
          <a:noFill/>
          <a:ln w="9525">
            <a:noFill/>
            <a:miter lim="800000"/>
            <a:headEnd/>
            <a:tailEnd/>
          </a:ln>
          <a:effectLst/>
        </p:spPr>
      </p:pic>
      <p:sp>
        <p:nvSpPr>
          <p:cNvPr id="5" name="ZoneTexte 4"/>
          <p:cNvSpPr txBox="1"/>
          <p:nvPr/>
        </p:nvSpPr>
        <p:spPr>
          <a:xfrm>
            <a:off x="714348" y="0"/>
            <a:ext cx="7429552" cy="1477328"/>
          </a:xfrm>
          <a:prstGeom prst="rect">
            <a:avLst/>
          </a:prstGeom>
          <a:noFill/>
        </p:spPr>
        <p:txBody>
          <a:bodyPr wrap="square" rtlCol="0">
            <a:spAutoFit/>
          </a:bodyPr>
          <a:lstStyle/>
          <a:p>
            <a:pPr algn="ctr"/>
            <a:r>
              <a:rPr lang="fr-FR" dirty="0" smtClean="0"/>
              <a:t>PARTIALLY OR COMPLETELY ABSORBABLE VERSUS NONABSORBABLE MESH REPAIR FOR INGUINAL HERNIA</a:t>
            </a:r>
          </a:p>
          <a:p>
            <a:pPr algn="ctr"/>
            <a:r>
              <a:rPr lang="fr-FR" dirty="0" err="1" smtClean="0"/>
              <a:t>Markar</a:t>
            </a:r>
            <a:r>
              <a:rPr lang="fr-FR" dirty="0" smtClean="0"/>
              <a:t> et All. </a:t>
            </a:r>
          </a:p>
          <a:p>
            <a:pPr algn="ctr"/>
            <a:r>
              <a:rPr lang="fr-FR" dirty="0" err="1" smtClean="0"/>
              <a:t>Surg</a:t>
            </a:r>
            <a:r>
              <a:rPr lang="fr-FR" dirty="0" smtClean="0"/>
              <a:t>. </a:t>
            </a:r>
            <a:r>
              <a:rPr lang="fr-FR" dirty="0" err="1" smtClean="0"/>
              <a:t>Lap.Andosc</a:t>
            </a:r>
            <a:r>
              <a:rPr lang="fr-FR" dirty="0" smtClean="0"/>
              <a:t>. </a:t>
            </a:r>
            <a:r>
              <a:rPr lang="fr-FR" dirty="0" err="1" smtClean="0"/>
              <a:t>Percutan.Tech</a:t>
            </a:r>
            <a:r>
              <a:rPr lang="fr-FR" dirty="0" smtClean="0"/>
              <a:t>. 2010; 20,4 : 213-19.</a:t>
            </a:r>
          </a:p>
          <a:p>
            <a:pPr algn="ctr"/>
            <a:endParaRPr lang="fr-FR" dirty="0"/>
          </a:p>
        </p:txBody>
      </p:sp>
      <p:pic>
        <p:nvPicPr>
          <p:cNvPr id="2053" name="Picture 5"/>
          <p:cNvPicPr>
            <a:picLocks noChangeAspect="1" noChangeArrowheads="1"/>
          </p:cNvPicPr>
          <p:nvPr/>
        </p:nvPicPr>
        <p:blipFill>
          <a:blip r:embed="rId4" cstate="print"/>
          <a:srcRect/>
          <a:stretch>
            <a:fillRect/>
          </a:stretch>
        </p:blipFill>
        <p:spPr bwMode="auto">
          <a:xfrm>
            <a:off x="357158" y="1571612"/>
            <a:ext cx="1291512" cy="1285884"/>
          </a:xfrm>
          <a:prstGeom prst="rect">
            <a:avLst/>
          </a:prstGeom>
          <a:noFill/>
          <a:ln w="9525">
            <a:noFill/>
            <a:miter lim="800000"/>
            <a:headEnd/>
            <a:tailEnd/>
          </a:ln>
          <a:effectLst/>
        </p:spPr>
      </p:pic>
      <p:sp>
        <p:nvSpPr>
          <p:cNvPr id="7" name="ZoneTexte 6"/>
          <p:cNvSpPr txBox="1"/>
          <p:nvPr/>
        </p:nvSpPr>
        <p:spPr>
          <a:xfrm>
            <a:off x="3643306" y="4643446"/>
            <a:ext cx="5000660" cy="2031325"/>
          </a:xfrm>
          <a:prstGeom prst="rect">
            <a:avLst/>
          </a:prstGeom>
          <a:noFill/>
        </p:spPr>
        <p:txBody>
          <a:bodyPr wrap="square" rtlCol="0">
            <a:spAutoFit/>
          </a:bodyPr>
          <a:lstStyle/>
          <a:p>
            <a:r>
              <a:rPr lang="fr-FR" dirty="0" err="1" smtClean="0"/>
              <a:t>Chronic</a:t>
            </a:r>
            <a:r>
              <a:rPr lang="fr-FR" dirty="0" smtClean="0"/>
              <a:t> pain </a:t>
            </a:r>
            <a:r>
              <a:rPr lang="fr-FR" dirty="0" err="1" smtClean="0"/>
              <a:t>after</a:t>
            </a:r>
            <a:r>
              <a:rPr lang="fr-FR" dirty="0" smtClean="0"/>
              <a:t> </a:t>
            </a:r>
            <a:r>
              <a:rPr lang="fr-FR" dirty="0" err="1" smtClean="0"/>
              <a:t>mesh</a:t>
            </a:r>
            <a:r>
              <a:rPr lang="fr-FR" dirty="0" smtClean="0"/>
              <a:t> </a:t>
            </a:r>
            <a:r>
              <a:rPr lang="fr-FR" dirty="0" err="1" smtClean="0"/>
              <a:t>repair</a:t>
            </a:r>
            <a:r>
              <a:rPr lang="fr-FR" dirty="0" smtClean="0"/>
              <a:t>:</a:t>
            </a:r>
          </a:p>
          <a:p>
            <a:pPr lvl="1">
              <a:buFont typeface="Arial" pitchFamily="34" charset="0"/>
              <a:buChar char="•"/>
            </a:pPr>
            <a:r>
              <a:rPr lang="fr-FR" dirty="0" smtClean="0"/>
              <a:t>5.8% patients </a:t>
            </a:r>
            <a:r>
              <a:rPr lang="fr-FR" dirty="0" err="1" smtClean="0"/>
              <a:t>with</a:t>
            </a:r>
            <a:r>
              <a:rPr lang="fr-FR" dirty="0" smtClean="0"/>
              <a:t> </a:t>
            </a:r>
            <a:r>
              <a:rPr lang="fr-FR" dirty="0" err="1" smtClean="0"/>
              <a:t>partially</a:t>
            </a:r>
            <a:r>
              <a:rPr lang="fr-FR" dirty="0" smtClean="0"/>
              <a:t> absorbable </a:t>
            </a:r>
            <a:r>
              <a:rPr lang="fr-FR" dirty="0" err="1" smtClean="0"/>
              <a:t>mesh</a:t>
            </a:r>
            <a:r>
              <a:rPr lang="fr-FR" dirty="0" smtClean="0"/>
              <a:t> </a:t>
            </a:r>
          </a:p>
          <a:p>
            <a:pPr lvl="1">
              <a:buFont typeface="Arial" pitchFamily="34" charset="0"/>
              <a:buChar char="•"/>
            </a:pPr>
            <a:r>
              <a:rPr lang="fr-FR" dirty="0" smtClean="0"/>
              <a:t>4.2% of patients </a:t>
            </a:r>
            <a:r>
              <a:rPr lang="fr-FR" dirty="0" err="1" smtClean="0"/>
              <a:t>with</a:t>
            </a:r>
            <a:r>
              <a:rPr lang="fr-FR" dirty="0" smtClean="0"/>
              <a:t> </a:t>
            </a:r>
            <a:r>
              <a:rPr lang="fr-FR" dirty="0" err="1" smtClean="0"/>
              <a:t>totally</a:t>
            </a:r>
            <a:r>
              <a:rPr lang="fr-FR" dirty="0" smtClean="0"/>
              <a:t> absorbable </a:t>
            </a:r>
            <a:r>
              <a:rPr lang="fr-FR" dirty="0" err="1" smtClean="0"/>
              <a:t>mesh</a:t>
            </a:r>
            <a:endParaRPr lang="fr-FR" dirty="0" smtClean="0"/>
          </a:p>
          <a:p>
            <a:pPr lvl="1">
              <a:buFont typeface="Arial" pitchFamily="34" charset="0"/>
              <a:buChar char="•"/>
            </a:pPr>
            <a:endParaRPr lang="fr-FR" dirty="0" smtClean="0"/>
          </a:p>
          <a:p>
            <a:pPr lvl="1">
              <a:buFont typeface="Arial" pitchFamily="34" charset="0"/>
              <a:buChar char="•"/>
            </a:pPr>
            <a:r>
              <a:rPr lang="fr-FR" dirty="0" err="1" smtClean="0">
                <a:solidFill>
                  <a:schemeClr val="tx2">
                    <a:lumMod val="90000"/>
                  </a:schemeClr>
                </a:solidFill>
              </a:rPr>
              <a:t>Compared</a:t>
            </a:r>
            <a:r>
              <a:rPr lang="fr-FR" dirty="0" smtClean="0">
                <a:solidFill>
                  <a:schemeClr val="tx2">
                    <a:lumMod val="90000"/>
                  </a:schemeClr>
                </a:solidFill>
              </a:rPr>
              <a:t> </a:t>
            </a:r>
            <a:r>
              <a:rPr lang="fr-FR" dirty="0" err="1" smtClean="0">
                <a:solidFill>
                  <a:schemeClr val="tx2">
                    <a:lumMod val="90000"/>
                  </a:schemeClr>
                </a:solidFill>
              </a:rPr>
              <a:t>with</a:t>
            </a:r>
            <a:r>
              <a:rPr lang="fr-FR" dirty="0" smtClean="0">
                <a:solidFill>
                  <a:schemeClr val="tx2">
                    <a:lumMod val="90000"/>
                  </a:schemeClr>
                </a:solidFill>
              </a:rPr>
              <a:t> 2.7% </a:t>
            </a:r>
            <a:r>
              <a:rPr lang="fr-FR" dirty="0" err="1" smtClean="0">
                <a:solidFill>
                  <a:schemeClr val="tx2">
                    <a:lumMod val="90000"/>
                  </a:schemeClr>
                </a:solidFill>
              </a:rPr>
              <a:t>with</a:t>
            </a:r>
            <a:r>
              <a:rPr lang="fr-FR" dirty="0" smtClean="0">
                <a:solidFill>
                  <a:schemeClr val="tx2">
                    <a:lumMod val="90000"/>
                  </a:schemeClr>
                </a:solidFill>
              </a:rPr>
              <a:t> LW and 11.8% </a:t>
            </a:r>
            <a:r>
              <a:rPr lang="fr-FR" dirty="0" err="1" smtClean="0">
                <a:solidFill>
                  <a:schemeClr val="tx2">
                    <a:lumMod val="90000"/>
                  </a:schemeClr>
                </a:solidFill>
              </a:rPr>
              <a:t>with</a:t>
            </a:r>
            <a:r>
              <a:rPr lang="fr-FR" dirty="0" smtClean="0">
                <a:solidFill>
                  <a:schemeClr val="tx2">
                    <a:lumMod val="90000"/>
                  </a:schemeClr>
                </a:solidFill>
              </a:rPr>
              <a:t> HW non </a:t>
            </a:r>
            <a:r>
              <a:rPr lang="fr-FR" dirty="0" err="1" smtClean="0">
                <a:solidFill>
                  <a:schemeClr val="tx2">
                    <a:lumMod val="90000"/>
                  </a:schemeClr>
                </a:solidFill>
              </a:rPr>
              <a:t>absorbabe</a:t>
            </a:r>
            <a:endParaRPr lang="fr-FR" dirty="0">
              <a:solidFill>
                <a:schemeClr val="tx2">
                  <a:lumMod val="90000"/>
                </a:schemeClr>
              </a:solidFill>
            </a:endParaRPr>
          </a:p>
        </p:txBody>
      </p:sp>
      <p:sp>
        <p:nvSpPr>
          <p:cNvPr id="9" name="ZoneTexte 8"/>
          <p:cNvSpPr txBox="1"/>
          <p:nvPr/>
        </p:nvSpPr>
        <p:spPr>
          <a:xfrm>
            <a:off x="4286248" y="1500174"/>
            <a:ext cx="4143372" cy="1477328"/>
          </a:xfrm>
          <a:prstGeom prst="rect">
            <a:avLst/>
          </a:prstGeom>
          <a:noFill/>
        </p:spPr>
        <p:txBody>
          <a:bodyPr wrap="square" rtlCol="0">
            <a:spAutoFit/>
          </a:bodyPr>
          <a:lstStyle/>
          <a:p>
            <a:r>
              <a:rPr lang="fr-FR" dirty="0" err="1" smtClean="0"/>
              <a:t>Foreign</a:t>
            </a:r>
            <a:r>
              <a:rPr lang="fr-FR" dirty="0" smtClean="0"/>
              <a:t> body feeling </a:t>
            </a:r>
            <a:r>
              <a:rPr lang="fr-FR" dirty="0" err="1" smtClean="0"/>
              <a:t>after</a:t>
            </a:r>
            <a:r>
              <a:rPr lang="fr-FR" dirty="0" smtClean="0"/>
              <a:t> </a:t>
            </a:r>
            <a:r>
              <a:rPr lang="fr-FR" dirty="0" err="1" smtClean="0"/>
              <a:t>mesh</a:t>
            </a:r>
            <a:r>
              <a:rPr lang="fr-FR" dirty="0" smtClean="0"/>
              <a:t> </a:t>
            </a:r>
            <a:r>
              <a:rPr lang="fr-FR" dirty="0" err="1" smtClean="0"/>
              <a:t>repair</a:t>
            </a:r>
            <a:r>
              <a:rPr lang="fr-FR" dirty="0" smtClean="0"/>
              <a:t>:</a:t>
            </a:r>
          </a:p>
          <a:p>
            <a:pPr lvl="1">
              <a:buFont typeface="Arial" pitchFamily="34" charset="0"/>
              <a:buChar char="•"/>
            </a:pPr>
            <a:r>
              <a:rPr lang="fr-FR" dirty="0" err="1" smtClean="0"/>
              <a:t>Similar</a:t>
            </a:r>
            <a:r>
              <a:rPr lang="fr-FR" dirty="0" smtClean="0"/>
              <a:t> for LW non absorbable (7.2%), </a:t>
            </a:r>
            <a:r>
              <a:rPr lang="fr-FR" dirty="0" err="1" smtClean="0"/>
              <a:t>partially</a:t>
            </a:r>
            <a:r>
              <a:rPr lang="fr-FR" dirty="0" smtClean="0"/>
              <a:t> (7.7%) and </a:t>
            </a:r>
            <a:r>
              <a:rPr lang="fr-FR" dirty="0" err="1" smtClean="0"/>
              <a:t>totally</a:t>
            </a:r>
            <a:r>
              <a:rPr lang="fr-FR" dirty="0" smtClean="0"/>
              <a:t> absorbable (7.4%)</a:t>
            </a:r>
          </a:p>
          <a:p>
            <a:pPr lvl="1">
              <a:buFont typeface="Arial" pitchFamily="34" charset="0"/>
              <a:buChar char="•"/>
            </a:pPr>
            <a:r>
              <a:rPr lang="fr-FR" dirty="0" smtClean="0">
                <a:solidFill>
                  <a:schemeClr val="tx2">
                    <a:lumMod val="90000"/>
                  </a:schemeClr>
                </a:solidFill>
              </a:rPr>
              <a:t>HW non absorbable : 14.5% </a:t>
            </a:r>
            <a:endParaRPr lang="fr-FR" dirty="0">
              <a:solidFill>
                <a:schemeClr val="tx2">
                  <a:lumMod val="90000"/>
                </a:schemeClr>
              </a:solidFill>
            </a:endParaRPr>
          </a:p>
        </p:txBody>
      </p:sp>
      <p:sp>
        <p:nvSpPr>
          <p:cNvPr id="11" name="ZoneTexte 10"/>
          <p:cNvSpPr txBox="1"/>
          <p:nvPr/>
        </p:nvSpPr>
        <p:spPr>
          <a:xfrm>
            <a:off x="357158" y="2928934"/>
            <a:ext cx="4895636" cy="1477328"/>
          </a:xfrm>
          <a:prstGeom prst="rect">
            <a:avLst/>
          </a:prstGeom>
          <a:noFill/>
        </p:spPr>
        <p:txBody>
          <a:bodyPr wrap="none" rtlCol="0">
            <a:spAutoFit/>
          </a:bodyPr>
          <a:lstStyle/>
          <a:p>
            <a:r>
              <a:rPr lang="fr-FR" dirty="0" err="1" smtClean="0"/>
              <a:t>Reccurence</a:t>
            </a:r>
            <a:r>
              <a:rPr lang="fr-FR" dirty="0" smtClean="0"/>
              <a:t> </a:t>
            </a:r>
            <a:r>
              <a:rPr lang="fr-FR" dirty="0" err="1" smtClean="0"/>
              <a:t>after</a:t>
            </a:r>
            <a:r>
              <a:rPr lang="fr-FR" dirty="0" smtClean="0"/>
              <a:t> </a:t>
            </a:r>
            <a:r>
              <a:rPr lang="fr-FR" dirty="0" err="1" smtClean="0"/>
              <a:t>mesh</a:t>
            </a:r>
            <a:r>
              <a:rPr lang="fr-FR" dirty="0" smtClean="0"/>
              <a:t> </a:t>
            </a:r>
            <a:r>
              <a:rPr lang="fr-FR" dirty="0" err="1" smtClean="0"/>
              <a:t>repair</a:t>
            </a:r>
            <a:r>
              <a:rPr lang="fr-FR" dirty="0" smtClean="0"/>
              <a:t> :</a:t>
            </a:r>
          </a:p>
          <a:p>
            <a:pPr lvl="1">
              <a:buFont typeface="Arial" pitchFamily="34" charset="0"/>
              <a:buChar char="•"/>
            </a:pPr>
            <a:r>
              <a:rPr lang="fr-FR" dirty="0" smtClean="0">
                <a:solidFill>
                  <a:schemeClr val="tx2">
                    <a:lumMod val="90000"/>
                  </a:schemeClr>
                </a:solidFill>
              </a:rPr>
              <a:t>Comparable  </a:t>
            </a:r>
            <a:r>
              <a:rPr lang="fr-FR" dirty="0" err="1" smtClean="0">
                <a:solidFill>
                  <a:schemeClr val="tx2">
                    <a:lumMod val="90000"/>
                  </a:schemeClr>
                </a:solidFill>
              </a:rPr>
              <a:t>between</a:t>
            </a:r>
            <a:r>
              <a:rPr lang="fr-FR" dirty="0" smtClean="0">
                <a:solidFill>
                  <a:schemeClr val="tx2">
                    <a:lumMod val="90000"/>
                  </a:schemeClr>
                </a:solidFill>
              </a:rPr>
              <a:t> all groups</a:t>
            </a:r>
          </a:p>
          <a:p>
            <a:pPr lvl="1">
              <a:buFont typeface="Arial" pitchFamily="34" charset="0"/>
              <a:buChar char="•"/>
            </a:pPr>
            <a:r>
              <a:rPr lang="fr-FR" dirty="0" smtClean="0"/>
              <a:t>LW and HW </a:t>
            </a:r>
            <a:r>
              <a:rPr lang="fr-FR" dirty="0" err="1" smtClean="0"/>
              <a:t>nonabsorbable</a:t>
            </a:r>
            <a:r>
              <a:rPr lang="fr-FR" dirty="0" smtClean="0"/>
              <a:t> (2.7% and 2.5%)</a:t>
            </a:r>
          </a:p>
          <a:p>
            <a:pPr lvl="1">
              <a:buFont typeface="Arial" pitchFamily="34" charset="0"/>
              <a:buChar char="•"/>
            </a:pPr>
            <a:r>
              <a:rPr lang="fr-FR" dirty="0" err="1" smtClean="0"/>
              <a:t>Partially</a:t>
            </a:r>
            <a:r>
              <a:rPr lang="fr-FR" dirty="0" smtClean="0"/>
              <a:t> absorbable (3.4%)</a:t>
            </a:r>
          </a:p>
          <a:p>
            <a:pPr lvl="1">
              <a:buFont typeface="Arial" pitchFamily="34" charset="0"/>
              <a:buChar char="•"/>
            </a:pPr>
            <a:r>
              <a:rPr lang="fr-FR" dirty="0" err="1" smtClean="0"/>
              <a:t>Completely</a:t>
            </a:r>
            <a:r>
              <a:rPr lang="fr-FR" dirty="0" smtClean="0"/>
              <a:t> absorbable (1.5%) </a:t>
            </a: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348" y="714356"/>
            <a:ext cx="7429552" cy="1477328"/>
          </a:xfrm>
          <a:prstGeom prst="rect">
            <a:avLst/>
          </a:prstGeom>
          <a:noFill/>
        </p:spPr>
        <p:txBody>
          <a:bodyPr wrap="square" rtlCol="0">
            <a:spAutoFit/>
          </a:bodyPr>
          <a:lstStyle/>
          <a:p>
            <a:pPr algn="ctr"/>
            <a:r>
              <a:rPr lang="fr-FR" dirty="0" smtClean="0"/>
              <a:t>PARTIALLY OR COMPLETELY ABSORBABLE VERSUS NONABSORBABLE MESH REPAIR FOR INGUINAL HERNIA</a:t>
            </a:r>
          </a:p>
          <a:p>
            <a:pPr algn="ctr"/>
            <a:r>
              <a:rPr lang="fr-FR" dirty="0" err="1" smtClean="0"/>
              <a:t>Markar</a:t>
            </a:r>
            <a:r>
              <a:rPr lang="fr-FR" dirty="0" smtClean="0"/>
              <a:t> et All. </a:t>
            </a:r>
          </a:p>
          <a:p>
            <a:pPr algn="ctr"/>
            <a:r>
              <a:rPr lang="fr-FR" dirty="0" err="1" smtClean="0"/>
              <a:t>Surg</a:t>
            </a:r>
            <a:r>
              <a:rPr lang="fr-FR" dirty="0" smtClean="0"/>
              <a:t>. </a:t>
            </a:r>
            <a:r>
              <a:rPr lang="fr-FR" dirty="0" err="1" smtClean="0"/>
              <a:t>Lap.Andosc</a:t>
            </a:r>
            <a:r>
              <a:rPr lang="fr-FR" dirty="0" smtClean="0"/>
              <a:t>. </a:t>
            </a:r>
            <a:r>
              <a:rPr lang="fr-FR" dirty="0" err="1" smtClean="0"/>
              <a:t>Percutan.Tech</a:t>
            </a:r>
            <a:r>
              <a:rPr lang="fr-FR" dirty="0" smtClean="0"/>
              <a:t>. 2010; 20,4 : 213-19.</a:t>
            </a:r>
          </a:p>
          <a:p>
            <a:pPr algn="ctr"/>
            <a:endParaRPr lang="fr-FR" dirty="0"/>
          </a:p>
        </p:txBody>
      </p:sp>
      <p:sp>
        <p:nvSpPr>
          <p:cNvPr id="4" name="ZoneTexte 3"/>
          <p:cNvSpPr txBox="1"/>
          <p:nvPr/>
        </p:nvSpPr>
        <p:spPr>
          <a:xfrm>
            <a:off x="857224" y="2571744"/>
            <a:ext cx="7000924" cy="1323439"/>
          </a:xfrm>
          <a:prstGeom prst="rect">
            <a:avLst/>
          </a:prstGeom>
          <a:noFill/>
        </p:spPr>
        <p:txBody>
          <a:bodyPr wrap="square" rtlCol="0">
            <a:spAutoFit/>
          </a:bodyPr>
          <a:lstStyle/>
          <a:p>
            <a:pPr algn="just"/>
            <a:r>
              <a:rPr lang="fr-FR" sz="2000" b="1" dirty="0" smtClean="0">
                <a:solidFill>
                  <a:schemeClr val="tx2">
                    <a:lumMod val="90000"/>
                  </a:schemeClr>
                </a:solidFill>
              </a:rPr>
              <a:t>Conclusion 1 : « The </a:t>
            </a:r>
            <a:r>
              <a:rPr lang="fr-FR" sz="2000" b="1" dirty="0" err="1" smtClean="0">
                <a:solidFill>
                  <a:schemeClr val="tx2">
                    <a:lumMod val="90000"/>
                  </a:schemeClr>
                </a:solidFill>
              </a:rPr>
              <a:t>weight</a:t>
            </a:r>
            <a:r>
              <a:rPr lang="fr-FR" sz="2000" b="1" dirty="0" smtClean="0">
                <a:solidFill>
                  <a:schemeClr val="tx2">
                    <a:lumMod val="90000"/>
                  </a:schemeClr>
                </a:solidFill>
              </a:rPr>
              <a:t> per surface area of the </a:t>
            </a:r>
            <a:r>
              <a:rPr lang="fr-FR" sz="2000" b="1" dirty="0" err="1" smtClean="0">
                <a:solidFill>
                  <a:schemeClr val="tx2">
                    <a:lumMod val="90000"/>
                  </a:schemeClr>
                </a:solidFill>
              </a:rPr>
              <a:t>mesh</a:t>
            </a:r>
            <a:r>
              <a:rPr lang="fr-FR" sz="2000" b="1" dirty="0" smtClean="0">
                <a:solidFill>
                  <a:schemeClr val="tx2">
                    <a:lumMod val="90000"/>
                  </a:schemeClr>
                </a:solidFill>
              </a:rPr>
              <a:t> </a:t>
            </a:r>
            <a:r>
              <a:rPr lang="fr-FR" sz="2000" b="1" dirty="0" err="1" smtClean="0">
                <a:solidFill>
                  <a:schemeClr val="tx2">
                    <a:lumMod val="90000"/>
                  </a:schemeClr>
                </a:solidFill>
              </a:rPr>
              <a:t>is</a:t>
            </a:r>
            <a:r>
              <a:rPr lang="fr-FR" sz="2000" b="1" dirty="0" smtClean="0">
                <a:solidFill>
                  <a:schemeClr val="tx2">
                    <a:lumMod val="90000"/>
                  </a:schemeClr>
                </a:solidFill>
              </a:rPr>
              <a:t> the </a:t>
            </a:r>
            <a:r>
              <a:rPr lang="fr-FR" sz="2000" b="1" dirty="0" err="1" smtClean="0">
                <a:solidFill>
                  <a:schemeClr val="tx2">
                    <a:lumMod val="90000"/>
                  </a:schemeClr>
                </a:solidFill>
              </a:rPr>
              <a:t>most</a:t>
            </a:r>
            <a:r>
              <a:rPr lang="fr-FR" sz="2000" b="1" dirty="0" smtClean="0">
                <a:solidFill>
                  <a:schemeClr val="tx2">
                    <a:lumMod val="90000"/>
                  </a:schemeClr>
                </a:solidFill>
              </a:rPr>
              <a:t> important factor in </a:t>
            </a:r>
            <a:r>
              <a:rPr lang="fr-FR" sz="2000" b="1" dirty="0" err="1" smtClean="0">
                <a:solidFill>
                  <a:schemeClr val="tx2">
                    <a:lumMod val="90000"/>
                  </a:schemeClr>
                </a:solidFill>
              </a:rPr>
              <a:t>determining</a:t>
            </a:r>
            <a:r>
              <a:rPr lang="fr-FR" sz="2000" b="1" dirty="0" smtClean="0">
                <a:solidFill>
                  <a:schemeClr val="tx2">
                    <a:lumMod val="90000"/>
                  </a:schemeClr>
                </a:solidFill>
              </a:rPr>
              <a:t> </a:t>
            </a:r>
            <a:r>
              <a:rPr lang="fr-FR" sz="2000" b="1" dirty="0" err="1" smtClean="0">
                <a:solidFill>
                  <a:schemeClr val="tx2">
                    <a:lumMod val="90000"/>
                  </a:schemeClr>
                </a:solidFill>
              </a:rPr>
              <a:t>prolonged</a:t>
            </a:r>
            <a:r>
              <a:rPr lang="fr-FR" sz="2000" b="1" dirty="0" smtClean="0">
                <a:solidFill>
                  <a:schemeClr val="tx2">
                    <a:lumMod val="90000"/>
                  </a:schemeClr>
                </a:solidFill>
              </a:rPr>
              <a:t> pain and </a:t>
            </a:r>
            <a:r>
              <a:rPr lang="fr-FR" sz="2000" b="1" dirty="0" err="1" smtClean="0">
                <a:solidFill>
                  <a:schemeClr val="tx2">
                    <a:lumMod val="90000"/>
                  </a:schemeClr>
                </a:solidFill>
              </a:rPr>
              <a:t>foreign</a:t>
            </a:r>
            <a:r>
              <a:rPr lang="fr-FR" sz="2000" b="1" dirty="0" smtClean="0">
                <a:solidFill>
                  <a:schemeClr val="tx2">
                    <a:lumMod val="90000"/>
                  </a:schemeClr>
                </a:solidFill>
              </a:rPr>
              <a:t> body sensation in the groin </a:t>
            </a:r>
            <a:r>
              <a:rPr lang="fr-FR" sz="2000" b="1" dirty="0" err="1" smtClean="0">
                <a:solidFill>
                  <a:schemeClr val="tx2">
                    <a:lumMod val="90000"/>
                  </a:schemeClr>
                </a:solidFill>
              </a:rPr>
              <a:t>after</a:t>
            </a:r>
            <a:r>
              <a:rPr lang="fr-FR" sz="2000" b="1" dirty="0" smtClean="0">
                <a:solidFill>
                  <a:schemeClr val="tx2">
                    <a:lumMod val="90000"/>
                  </a:schemeClr>
                </a:solidFill>
              </a:rPr>
              <a:t> </a:t>
            </a:r>
            <a:r>
              <a:rPr lang="fr-FR" sz="2000" b="1" dirty="0" err="1" smtClean="0">
                <a:solidFill>
                  <a:schemeClr val="tx2">
                    <a:lumMod val="90000"/>
                  </a:schemeClr>
                </a:solidFill>
              </a:rPr>
              <a:t>mesh</a:t>
            </a:r>
            <a:r>
              <a:rPr lang="fr-FR" sz="2000" b="1" dirty="0" smtClean="0">
                <a:solidFill>
                  <a:schemeClr val="tx2">
                    <a:lumMod val="90000"/>
                  </a:schemeClr>
                </a:solidFill>
              </a:rPr>
              <a:t> </a:t>
            </a:r>
            <a:r>
              <a:rPr lang="fr-FR" sz="2000" b="1" dirty="0" err="1" smtClean="0">
                <a:solidFill>
                  <a:schemeClr val="tx2">
                    <a:lumMod val="90000"/>
                  </a:schemeClr>
                </a:solidFill>
              </a:rPr>
              <a:t>repair</a:t>
            </a:r>
            <a:r>
              <a:rPr lang="fr-FR" sz="2000" b="1" dirty="0" smtClean="0">
                <a:solidFill>
                  <a:schemeClr val="tx2">
                    <a:lumMod val="90000"/>
                  </a:schemeClr>
                </a:solidFill>
              </a:rPr>
              <a:t> of an inguinal </a:t>
            </a:r>
            <a:r>
              <a:rPr lang="fr-FR" sz="2000" b="1" dirty="0" err="1" smtClean="0">
                <a:solidFill>
                  <a:schemeClr val="tx2">
                    <a:lumMod val="90000"/>
                  </a:schemeClr>
                </a:solidFill>
              </a:rPr>
              <a:t>hernia</a:t>
            </a:r>
            <a:r>
              <a:rPr lang="fr-FR" sz="2000" b="1" dirty="0" smtClean="0">
                <a:solidFill>
                  <a:schemeClr val="tx2">
                    <a:lumMod val="90000"/>
                  </a:schemeClr>
                </a:solidFill>
              </a:rPr>
              <a:t>. »</a:t>
            </a:r>
            <a:endParaRPr lang="fr-FR" sz="2000" b="1" dirty="0">
              <a:solidFill>
                <a:schemeClr val="tx2">
                  <a:lumMod val="90000"/>
                </a:schemeClr>
              </a:solidFill>
            </a:endParaRPr>
          </a:p>
        </p:txBody>
      </p:sp>
      <p:sp>
        <p:nvSpPr>
          <p:cNvPr id="6" name="ZoneTexte 5"/>
          <p:cNvSpPr txBox="1"/>
          <p:nvPr/>
        </p:nvSpPr>
        <p:spPr>
          <a:xfrm>
            <a:off x="571472" y="4500570"/>
            <a:ext cx="7929618" cy="923330"/>
          </a:xfrm>
          <a:prstGeom prst="rect">
            <a:avLst/>
          </a:prstGeom>
          <a:noFill/>
        </p:spPr>
        <p:txBody>
          <a:bodyPr wrap="square" rtlCol="0">
            <a:spAutoFit/>
          </a:bodyPr>
          <a:lstStyle/>
          <a:p>
            <a:pPr algn="just"/>
            <a:r>
              <a:rPr lang="fr-FR" b="1" i="1" dirty="0" smtClean="0"/>
              <a:t>Conclusion 2 : « But </a:t>
            </a:r>
            <a:r>
              <a:rPr lang="fr-FR" b="1" i="1" dirty="0" err="1" smtClean="0"/>
              <a:t>from</a:t>
            </a:r>
            <a:r>
              <a:rPr lang="fr-FR" b="1" i="1" dirty="0" smtClean="0"/>
              <a:t> the </a:t>
            </a:r>
            <a:r>
              <a:rPr lang="fr-FR" b="1" i="1" dirty="0" err="1" smtClean="0"/>
              <a:t>evidence</a:t>
            </a:r>
            <a:r>
              <a:rPr lang="fr-FR" b="1" i="1" dirty="0" smtClean="0"/>
              <a:t> </a:t>
            </a:r>
            <a:r>
              <a:rPr lang="fr-FR" b="1" i="1" dirty="0" err="1" smtClean="0"/>
              <a:t>that</a:t>
            </a:r>
            <a:r>
              <a:rPr lang="fr-FR" b="1" i="1" dirty="0" smtClean="0"/>
              <a:t> </a:t>
            </a:r>
            <a:r>
              <a:rPr lang="fr-FR" b="1" i="1" dirty="0" err="1" smtClean="0"/>
              <a:t>is</a:t>
            </a:r>
            <a:r>
              <a:rPr lang="fr-FR" b="1" i="1" dirty="0" smtClean="0"/>
              <a:t> </a:t>
            </a:r>
            <a:r>
              <a:rPr lang="fr-FR" b="1" i="1" dirty="0" err="1" smtClean="0"/>
              <a:t>currently</a:t>
            </a:r>
            <a:r>
              <a:rPr lang="fr-FR" b="1" i="1" dirty="0" smtClean="0"/>
              <a:t> </a:t>
            </a:r>
            <a:r>
              <a:rPr lang="fr-FR" b="1" i="1" dirty="0" err="1" smtClean="0"/>
              <a:t>available</a:t>
            </a:r>
            <a:r>
              <a:rPr lang="fr-FR" b="1" i="1" dirty="0" smtClean="0"/>
              <a:t> </a:t>
            </a:r>
            <a:r>
              <a:rPr lang="fr-FR" b="1" i="1" dirty="0" err="1" smtClean="0"/>
              <a:t>it</a:t>
            </a:r>
            <a:r>
              <a:rPr lang="fr-FR" b="1" i="1" dirty="0" smtClean="0"/>
              <a:t> </a:t>
            </a:r>
            <a:r>
              <a:rPr lang="fr-FR" b="1" i="1" dirty="0" err="1" smtClean="0"/>
              <a:t>seems</a:t>
            </a:r>
            <a:r>
              <a:rPr lang="fr-FR" b="1" i="1" dirty="0" smtClean="0"/>
              <a:t> </a:t>
            </a:r>
            <a:r>
              <a:rPr lang="fr-FR" b="1" i="1" dirty="0" err="1" smtClean="0"/>
              <a:t>that</a:t>
            </a:r>
            <a:r>
              <a:rPr lang="fr-FR" b="1" i="1" dirty="0" smtClean="0"/>
              <a:t> </a:t>
            </a:r>
            <a:r>
              <a:rPr lang="fr-FR" b="1" i="1" dirty="0" err="1" smtClean="0"/>
              <a:t>it</a:t>
            </a:r>
            <a:r>
              <a:rPr lang="fr-FR" b="1" i="1" dirty="0" smtClean="0"/>
              <a:t> </a:t>
            </a:r>
            <a:r>
              <a:rPr lang="fr-FR" b="1" i="1" dirty="0" err="1" smtClean="0"/>
              <a:t>is</a:t>
            </a:r>
            <a:r>
              <a:rPr lang="fr-FR" b="1" i="1" dirty="0" smtClean="0"/>
              <a:t> the </a:t>
            </a:r>
            <a:r>
              <a:rPr lang="fr-FR" b="1" i="1" dirty="0" err="1" smtClean="0"/>
              <a:t>weight</a:t>
            </a:r>
            <a:r>
              <a:rPr lang="fr-FR" b="1" i="1" dirty="0" smtClean="0"/>
              <a:t> of </a:t>
            </a:r>
            <a:r>
              <a:rPr lang="fr-FR" b="1" i="1" dirty="0" err="1" smtClean="0"/>
              <a:t>meshes</a:t>
            </a:r>
            <a:r>
              <a:rPr lang="fr-FR" b="1" i="1" dirty="0" smtClean="0"/>
              <a:t> and not </a:t>
            </a:r>
            <a:r>
              <a:rPr lang="fr-FR" b="1" i="1" dirty="0" err="1" smtClean="0"/>
              <a:t>their</a:t>
            </a:r>
            <a:r>
              <a:rPr lang="fr-FR" b="1" i="1" dirty="0" smtClean="0"/>
              <a:t> </a:t>
            </a:r>
            <a:r>
              <a:rPr lang="fr-FR" b="1" i="1" dirty="0" err="1" smtClean="0"/>
              <a:t>bioreactivity</a:t>
            </a:r>
            <a:r>
              <a:rPr lang="fr-FR" b="1" i="1" dirty="0" smtClean="0"/>
              <a:t> </a:t>
            </a:r>
            <a:r>
              <a:rPr lang="fr-FR" b="1" i="1" dirty="0" err="1" smtClean="0"/>
              <a:t>which</a:t>
            </a:r>
            <a:r>
              <a:rPr lang="fr-FR" b="1" i="1" dirty="0" smtClean="0"/>
              <a:t> has the </a:t>
            </a:r>
            <a:r>
              <a:rPr lang="fr-FR" b="1" i="1" dirty="0" err="1" smtClean="0"/>
              <a:t>greatest</a:t>
            </a:r>
            <a:r>
              <a:rPr lang="fr-FR" b="1" i="1" dirty="0" smtClean="0"/>
              <a:t> influence on long-</a:t>
            </a:r>
            <a:r>
              <a:rPr lang="fr-FR" b="1" i="1" dirty="0" err="1" smtClean="0"/>
              <a:t>term</a:t>
            </a:r>
            <a:r>
              <a:rPr lang="fr-FR" b="1" i="1" dirty="0" smtClean="0"/>
              <a:t> complications </a:t>
            </a:r>
            <a:r>
              <a:rPr lang="fr-FR" b="1" i="1" dirty="0" err="1" smtClean="0"/>
              <a:t>after</a:t>
            </a:r>
            <a:r>
              <a:rPr lang="fr-FR" b="1" i="1" dirty="0" smtClean="0"/>
              <a:t> </a:t>
            </a:r>
            <a:r>
              <a:rPr lang="fr-FR" b="1" i="1" dirty="0" err="1" smtClean="0"/>
              <a:t>mesh</a:t>
            </a:r>
            <a:r>
              <a:rPr lang="fr-FR" b="1" i="1" dirty="0" smtClean="0"/>
              <a:t> inguinal </a:t>
            </a:r>
            <a:r>
              <a:rPr lang="fr-FR" b="1" i="1" dirty="0" err="1" smtClean="0"/>
              <a:t>hernia</a:t>
            </a:r>
            <a:r>
              <a:rPr lang="fr-FR" b="1" i="1" dirty="0" smtClean="0"/>
              <a:t> </a:t>
            </a:r>
            <a:r>
              <a:rPr lang="fr-FR" b="1" i="1" dirty="0" err="1" smtClean="0"/>
              <a:t>repair</a:t>
            </a:r>
            <a:r>
              <a:rPr lang="fr-FR" b="1" i="1" dirty="0" smtClean="0"/>
              <a:t>. »</a:t>
            </a:r>
            <a:endParaRPr lang="fr-FR"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000100" y="719720"/>
            <a:ext cx="6024726" cy="707886"/>
          </a:xfrm>
          <a:prstGeom prst="rect">
            <a:avLst/>
          </a:prstGeom>
          <a:noFill/>
        </p:spPr>
        <p:txBody>
          <a:bodyPr wrap="none" rtlCol="0">
            <a:spAutoFit/>
          </a:bodyPr>
          <a:lstStyle/>
          <a:p>
            <a:r>
              <a:rPr lang="fr-FR" sz="2000" b="1" dirty="0" smtClean="0"/>
              <a:t>WHAT CAN WE DO WITH THE CURRENT MATERIEL ?</a:t>
            </a:r>
          </a:p>
          <a:p>
            <a:endParaRPr lang="fr-FR" sz="2000" b="1" dirty="0"/>
          </a:p>
        </p:txBody>
      </p:sp>
      <p:sp>
        <p:nvSpPr>
          <p:cNvPr id="4" name="ZoneTexte 3"/>
          <p:cNvSpPr txBox="1"/>
          <p:nvPr/>
        </p:nvSpPr>
        <p:spPr>
          <a:xfrm>
            <a:off x="928662" y="2434232"/>
            <a:ext cx="6349815" cy="369332"/>
          </a:xfrm>
          <a:prstGeom prst="rect">
            <a:avLst/>
          </a:prstGeom>
          <a:noFill/>
        </p:spPr>
        <p:txBody>
          <a:bodyPr wrap="none" rtlCol="0">
            <a:spAutoFit/>
          </a:bodyPr>
          <a:lstStyle/>
          <a:p>
            <a:r>
              <a:rPr lang="fr-FR" b="1" dirty="0" err="1" smtClean="0"/>
              <a:t>young</a:t>
            </a:r>
            <a:r>
              <a:rPr lang="fr-FR" b="1" dirty="0" smtClean="0"/>
              <a:t> </a:t>
            </a:r>
            <a:r>
              <a:rPr lang="fr-FR" b="1" dirty="0" err="1" smtClean="0"/>
              <a:t>poeple</a:t>
            </a:r>
            <a:r>
              <a:rPr lang="fr-FR" b="1" dirty="0" smtClean="0"/>
              <a:t> and </a:t>
            </a:r>
            <a:r>
              <a:rPr lang="fr-FR" b="1" dirty="0" err="1" smtClean="0"/>
              <a:t>athletes</a:t>
            </a:r>
            <a:r>
              <a:rPr lang="fr-FR" b="1" dirty="0" smtClean="0"/>
              <a:t> as patients </a:t>
            </a:r>
            <a:r>
              <a:rPr lang="fr-FR" b="1" dirty="0" err="1" smtClean="0"/>
              <a:t>with</a:t>
            </a:r>
            <a:r>
              <a:rPr lang="fr-FR" b="1" dirty="0" smtClean="0"/>
              <a:t> an inguinal </a:t>
            </a:r>
            <a:r>
              <a:rPr lang="fr-FR" b="1" dirty="0" err="1" smtClean="0"/>
              <a:t>hernia</a:t>
            </a:r>
            <a:r>
              <a:rPr lang="fr-FR" b="1" dirty="0" smtClean="0"/>
              <a:t>.</a:t>
            </a:r>
            <a:endParaRPr lang="fr-FR" b="1" dirty="0"/>
          </a:p>
        </p:txBody>
      </p:sp>
      <p:sp>
        <p:nvSpPr>
          <p:cNvPr id="5" name="ZoneTexte 4"/>
          <p:cNvSpPr txBox="1"/>
          <p:nvPr/>
        </p:nvSpPr>
        <p:spPr>
          <a:xfrm>
            <a:off x="357158" y="3148612"/>
            <a:ext cx="8302401" cy="369332"/>
          </a:xfrm>
          <a:prstGeom prst="rect">
            <a:avLst/>
          </a:prstGeom>
          <a:noFill/>
        </p:spPr>
        <p:txBody>
          <a:bodyPr wrap="none" rtlCol="0">
            <a:spAutoFit/>
          </a:bodyPr>
          <a:lstStyle/>
          <a:p>
            <a:r>
              <a:rPr lang="fr-FR" dirty="0" err="1" smtClean="0"/>
              <a:t>Those</a:t>
            </a:r>
            <a:r>
              <a:rPr lang="fr-FR" dirty="0" smtClean="0"/>
              <a:t> patients are </a:t>
            </a:r>
            <a:r>
              <a:rPr lang="fr-FR" dirty="0" err="1" smtClean="0"/>
              <a:t>young</a:t>
            </a:r>
            <a:r>
              <a:rPr lang="fr-FR" dirty="0" smtClean="0"/>
              <a:t>, </a:t>
            </a:r>
            <a:r>
              <a:rPr lang="fr-FR" dirty="0" err="1" smtClean="0"/>
              <a:t>healthy</a:t>
            </a:r>
            <a:r>
              <a:rPr lang="fr-FR" dirty="0" smtClean="0"/>
              <a:t>, have no </a:t>
            </a:r>
            <a:r>
              <a:rPr lang="fr-FR" dirty="0" err="1" smtClean="0"/>
              <a:t>medical</a:t>
            </a:r>
            <a:r>
              <a:rPr lang="fr-FR" dirty="0" smtClean="0"/>
              <a:t> </a:t>
            </a:r>
            <a:r>
              <a:rPr lang="fr-FR" dirty="0" err="1" smtClean="0"/>
              <a:t>hillnesses</a:t>
            </a:r>
            <a:r>
              <a:rPr lang="fr-FR" dirty="0" smtClean="0"/>
              <a:t>, and </a:t>
            </a:r>
            <a:r>
              <a:rPr lang="fr-FR" dirty="0" err="1" smtClean="0"/>
              <a:t>heal</a:t>
            </a:r>
            <a:r>
              <a:rPr lang="fr-FR" dirty="0" smtClean="0"/>
              <a:t> </a:t>
            </a:r>
            <a:r>
              <a:rPr lang="fr-FR" dirty="0" err="1" smtClean="0"/>
              <a:t>relatively</a:t>
            </a:r>
            <a:r>
              <a:rPr lang="fr-FR" dirty="0" smtClean="0"/>
              <a:t> </a:t>
            </a:r>
            <a:r>
              <a:rPr lang="fr-FR" dirty="0" err="1" smtClean="0"/>
              <a:t>well</a:t>
            </a:r>
            <a:r>
              <a:rPr lang="fr-FR" dirty="0" smtClean="0"/>
              <a:t>.</a:t>
            </a:r>
            <a:endParaRPr lang="fr-FR" dirty="0"/>
          </a:p>
        </p:txBody>
      </p:sp>
      <p:sp>
        <p:nvSpPr>
          <p:cNvPr id="6" name="ZoneTexte 5"/>
          <p:cNvSpPr txBox="1"/>
          <p:nvPr/>
        </p:nvSpPr>
        <p:spPr>
          <a:xfrm>
            <a:off x="857224" y="3791554"/>
            <a:ext cx="7143799" cy="1200329"/>
          </a:xfrm>
          <a:prstGeom prst="rect">
            <a:avLst/>
          </a:prstGeom>
          <a:noFill/>
        </p:spPr>
        <p:txBody>
          <a:bodyPr wrap="square" rtlCol="0">
            <a:spAutoFit/>
          </a:bodyPr>
          <a:lstStyle/>
          <a:p>
            <a:pPr algn="just"/>
            <a:r>
              <a:rPr lang="fr-FR" dirty="0" smtClean="0"/>
              <a:t>The </a:t>
            </a:r>
            <a:r>
              <a:rPr lang="fr-FR" dirty="0" err="1" smtClean="0"/>
              <a:t>mechanism</a:t>
            </a:r>
            <a:r>
              <a:rPr lang="fr-FR" dirty="0" smtClean="0"/>
              <a:t> of groin </a:t>
            </a:r>
            <a:r>
              <a:rPr lang="fr-FR" dirty="0" err="1" smtClean="0"/>
              <a:t>hernia</a:t>
            </a:r>
            <a:r>
              <a:rPr lang="fr-FR" dirty="0" smtClean="0"/>
              <a:t> in </a:t>
            </a:r>
            <a:r>
              <a:rPr lang="fr-FR" dirty="0" err="1" smtClean="0"/>
              <a:t>such</a:t>
            </a:r>
            <a:r>
              <a:rPr lang="fr-FR" dirty="0" smtClean="0"/>
              <a:t> population </a:t>
            </a:r>
            <a:r>
              <a:rPr lang="fr-FR" dirty="0" err="1" smtClean="0"/>
              <a:t>can</a:t>
            </a:r>
            <a:r>
              <a:rPr lang="fr-FR" dirty="0" smtClean="0"/>
              <a:t> </a:t>
            </a:r>
            <a:r>
              <a:rPr lang="fr-FR" dirty="0" err="1" smtClean="0"/>
              <a:t>be</a:t>
            </a:r>
            <a:r>
              <a:rPr lang="fr-FR" dirty="0" smtClean="0"/>
              <a:t> du to </a:t>
            </a:r>
            <a:r>
              <a:rPr lang="fr-FR" dirty="0" err="1" smtClean="0"/>
              <a:t>overuse</a:t>
            </a:r>
            <a:r>
              <a:rPr lang="fr-FR" dirty="0" smtClean="0"/>
              <a:t>  and not a </a:t>
            </a:r>
            <a:r>
              <a:rPr lang="fr-FR" dirty="0" err="1" smtClean="0"/>
              <a:t>defect</a:t>
            </a:r>
            <a:r>
              <a:rPr lang="fr-FR" dirty="0" smtClean="0"/>
              <a:t> in </a:t>
            </a:r>
            <a:r>
              <a:rPr lang="fr-FR" dirty="0" err="1" smtClean="0"/>
              <a:t>collagen</a:t>
            </a:r>
            <a:r>
              <a:rPr lang="fr-FR" dirty="0" smtClean="0"/>
              <a:t>.</a:t>
            </a:r>
          </a:p>
          <a:p>
            <a:pPr algn="just"/>
            <a:endParaRPr lang="fr-FR" dirty="0" smtClean="0"/>
          </a:p>
          <a:p>
            <a:pPr algn="just"/>
            <a:endParaRPr lang="fr-FR" dirty="0"/>
          </a:p>
        </p:txBody>
      </p:sp>
      <p:sp>
        <p:nvSpPr>
          <p:cNvPr id="7" name="ZoneTexte 6"/>
          <p:cNvSpPr txBox="1"/>
          <p:nvPr/>
        </p:nvSpPr>
        <p:spPr>
          <a:xfrm>
            <a:off x="1785918" y="4863124"/>
            <a:ext cx="4714908" cy="1015663"/>
          </a:xfrm>
          <a:prstGeom prst="rect">
            <a:avLst/>
          </a:prstGeom>
          <a:noFill/>
        </p:spPr>
        <p:txBody>
          <a:bodyPr wrap="square" rtlCol="0">
            <a:spAutoFit/>
          </a:bodyPr>
          <a:lstStyle/>
          <a:p>
            <a:pPr algn="ctr"/>
            <a:r>
              <a:rPr lang="fr-FR" sz="2000" b="1" dirty="0" smtClean="0">
                <a:solidFill>
                  <a:schemeClr val="tx2">
                    <a:lumMod val="90000"/>
                  </a:schemeClr>
                </a:solidFill>
              </a:rPr>
              <a:t>« </a:t>
            </a:r>
            <a:r>
              <a:rPr lang="fr-FR" sz="2000" b="1" u="sng" dirty="0" err="1" smtClean="0">
                <a:solidFill>
                  <a:schemeClr val="tx2">
                    <a:lumMod val="90000"/>
                  </a:schemeClr>
                </a:solidFill>
              </a:rPr>
              <a:t>Then</a:t>
            </a:r>
            <a:r>
              <a:rPr lang="fr-FR" sz="2000" b="1" u="sng" dirty="0" smtClean="0">
                <a:solidFill>
                  <a:schemeClr val="tx2">
                    <a:lumMod val="90000"/>
                  </a:schemeClr>
                </a:solidFill>
              </a:rPr>
              <a:t> </a:t>
            </a:r>
            <a:r>
              <a:rPr lang="fr-FR" sz="2000" b="1" u="sng" dirty="0" err="1" smtClean="0">
                <a:solidFill>
                  <a:schemeClr val="tx2">
                    <a:lumMod val="90000"/>
                  </a:schemeClr>
                </a:solidFill>
              </a:rPr>
              <a:t>placing</a:t>
            </a:r>
            <a:r>
              <a:rPr lang="fr-FR" sz="2000" b="1" u="sng" dirty="0" smtClean="0">
                <a:solidFill>
                  <a:schemeClr val="tx2">
                    <a:lumMod val="90000"/>
                  </a:schemeClr>
                </a:solidFill>
              </a:rPr>
              <a:t> a </a:t>
            </a:r>
            <a:r>
              <a:rPr lang="fr-FR" sz="2000" b="1" u="sng" dirty="0" err="1" smtClean="0">
                <a:solidFill>
                  <a:schemeClr val="tx2">
                    <a:lumMod val="90000"/>
                  </a:schemeClr>
                </a:solidFill>
              </a:rPr>
              <a:t>biological</a:t>
            </a:r>
            <a:r>
              <a:rPr lang="fr-FR" sz="2000" b="1" u="sng" dirty="0" smtClean="0">
                <a:solidFill>
                  <a:schemeClr val="tx2">
                    <a:lumMod val="90000"/>
                  </a:schemeClr>
                </a:solidFill>
              </a:rPr>
              <a:t> </a:t>
            </a:r>
            <a:r>
              <a:rPr lang="fr-FR" sz="2000" b="1" u="sng" dirty="0" err="1" smtClean="0">
                <a:solidFill>
                  <a:schemeClr val="tx2">
                    <a:lumMod val="90000"/>
                  </a:schemeClr>
                </a:solidFill>
              </a:rPr>
              <a:t>material</a:t>
            </a:r>
            <a:r>
              <a:rPr lang="fr-FR" sz="2000" b="1" u="sng" dirty="0" smtClean="0">
                <a:solidFill>
                  <a:schemeClr val="tx2">
                    <a:lumMod val="90000"/>
                  </a:schemeClr>
                </a:solidFill>
              </a:rPr>
              <a:t> </a:t>
            </a:r>
            <a:r>
              <a:rPr lang="fr-FR" sz="2000" b="1" u="sng" dirty="0" err="1" smtClean="0">
                <a:solidFill>
                  <a:schemeClr val="tx2">
                    <a:lumMod val="90000"/>
                  </a:schemeClr>
                </a:solidFill>
              </a:rPr>
              <a:t>that</a:t>
            </a:r>
            <a:r>
              <a:rPr lang="fr-FR" sz="2000" b="1" u="sng" dirty="0" smtClean="0">
                <a:solidFill>
                  <a:schemeClr val="tx2">
                    <a:lumMod val="90000"/>
                  </a:schemeClr>
                </a:solidFill>
              </a:rPr>
              <a:t> </a:t>
            </a:r>
            <a:r>
              <a:rPr lang="fr-FR" sz="2000" b="1" u="sng" dirty="0" err="1" smtClean="0">
                <a:solidFill>
                  <a:schemeClr val="tx2">
                    <a:lumMod val="90000"/>
                  </a:schemeClr>
                </a:solidFill>
              </a:rPr>
              <a:t>ollows</a:t>
            </a:r>
            <a:r>
              <a:rPr lang="fr-FR" sz="2000" b="1" u="sng" dirty="0" smtClean="0">
                <a:solidFill>
                  <a:schemeClr val="tx2">
                    <a:lumMod val="90000"/>
                  </a:schemeClr>
                </a:solidFill>
              </a:rPr>
              <a:t> the </a:t>
            </a:r>
            <a:r>
              <a:rPr lang="fr-FR" sz="2000" b="1" u="sng" dirty="0" err="1" smtClean="0">
                <a:solidFill>
                  <a:schemeClr val="tx2">
                    <a:lumMod val="90000"/>
                  </a:schemeClr>
                </a:solidFill>
              </a:rPr>
              <a:t>young</a:t>
            </a:r>
            <a:r>
              <a:rPr lang="fr-FR" sz="2000" b="1" u="sng" dirty="0" smtClean="0">
                <a:solidFill>
                  <a:schemeClr val="tx2">
                    <a:lumMod val="90000"/>
                  </a:schemeClr>
                </a:solidFill>
              </a:rPr>
              <a:t> </a:t>
            </a:r>
            <a:r>
              <a:rPr lang="fr-FR" sz="2000" b="1" u="sng" dirty="0" err="1" smtClean="0">
                <a:solidFill>
                  <a:schemeClr val="tx2">
                    <a:lumMod val="90000"/>
                  </a:schemeClr>
                </a:solidFill>
              </a:rPr>
              <a:t>athletic</a:t>
            </a:r>
            <a:r>
              <a:rPr lang="fr-FR" sz="2000" b="1" u="sng" dirty="0" smtClean="0">
                <a:solidFill>
                  <a:schemeClr val="tx2">
                    <a:lumMod val="90000"/>
                  </a:schemeClr>
                </a:solidFill>
              </a:rPr>
              <a:t>  patient to </a:t>
            </a:r>
            <a:r>
              <a:rPr lang="fr-FR" sz="2000" b="1" u="sng" dirty="0" err="1" smtClean="0">
                <a:solidFill>
                  <a:schemeClr val="tx2">
                    <a:lumMod val="90000"/>
                  </a:schemeClr>
                </a:solidFill>
              </a:rPr>
              <a:t>heal</a:t>
            </a:r>
            <a:r>
              <a:rPr lang="fr-FR" sz="2000" b="1" u="sng" dirty="0" smtClean="0">
                <a:solidFill>
                  <a:schemeClr val="tx2">
                    <a:lumMod val="90000"/>
                  </a:schemeClr>
                </a:solidFill>
              </a:rPr>
              <a:t> </a:t>
            </a:r>
            <a:r>
              <a:rPr lang="fr-FR" sz="2000" b="1" u="sng" dirty="0" err="1" smtClean="0">
                <a:solidFill>
                  <a:schemeClr val="tx2">
                    <a:lumMod val="90000"/>
                  </a:schemeClr>
                </a:solidFill>
              </a:rPr>
              <a:t>makes</a:t>
            </a:r>
            <a:r>
              <a:rPr lang="fr-FR" sz="2000" b="1" u="sng" dirty="0" smtClean="0">
                <a:solidFill>
                  <a:schemeClr val="tx2">
                    <a:lumMod val="90000"/>
                  </a:schemeClr>
                </a:solidFill>
              </a:rPr>
              <a:t> </a:t>
            </a:r>
            <a:r>
              <a:rPr lang="fr-FR" sz="2000" b="1" u="sng" dirty="0" err="1" smtClean="0">
                <a:solidFill>
                  <a:schemeClr val="tx2">
                    <a:lumMod val="90000"/>
                  </a:schemeClr>
                </a:solidFill>
              </a:rPr>
              <a:t>theorical</a:t>
            </a:r>
            <a:r>
              <a:rPr lang="fr-FR" sz="2000" b="1" u="sng" dirty="0" smtClean="0">
                <a:solidFill>
                  <a:schemeClr val="tx2">
                    <a:lumMod val="90000"/>
                  </a:schemeClr>
                </a:solidFill>
              </a:rPr>
              <a:t> </a:t>
            </a:r>
            <a:r>
              <a:rPr lang="fr-FR" sz="2000" b="1" u="sng" dirty="0" err="1" smtClean="0">
                <a:solidFill>
                  <a:schemeClr val="tx2">
                    <a:lumMod val="90000"/>
                  </a:schemeClr>
                </a:solidFill>
              </a:rPr>
              <a:t>sense</a:t>
            </a:r>
            <a:r>
              <a:rPr lang="fr-FR" sz="2000" b="1" u="sng" dirty="0" smtClean="0">
                <a:solidFill>
                  <a:schemeClr val="tx2">
                    <a:lumMod val="90000"/>
                  </a:schemeClr>
                </a:solidFill>
              </a:rPr>
              <a:t> »</a:t>
            </a:r>
            <a:endParaRPr lang="fr-FR" sz="2000" b="1" u="sng" dirty="0">
              <a:solidFill>
                <a:schemeClr val="tx2">
                  <a:lumMod val="90000"/>
                </a:schemeClr>
              </a:solidFill>
            </a:endParaRPr>
          </a:p>
        </p:txBody>
      </p:sp>
      <p:sp>
        <p:nvSpPr>
          <p:cNvPr id="8" name="Rectangle 7"/>
          <p:cNvSpPr/>
          <p:nvPr/>
        </p:nvSpPr>
        <p:spPr>
          <a:xfrm>
            <a:off x="3143240" y="1719852"/>
            <a:ext cx="3033844" cy="369332"/>
          </a:xfrm>
          <a:prstGeom prst="rect">
            <a:avLst/>
          </a:prstGeom>
        </p:spPr>
        <p:txBody>
          <a:bodyPr wrap="none">
            <a:spAutoFit/>
          </a:bodyPr>
          <a:lstStyle/>
          <a:p>
            <a:r>
              <a:rPr lang="fr-FR" dirty="0" err="1" smtClean="0"/>
              <a:t>Surg</a:t>
            </a:r>
            <a:r>
              <a:rPr lang="fr-FR" dirty="0" smtClean="0"/>
              <a:t> </a:t>
            </a:r>
            <a:r>
              <a:rPr lang="fr-FR" dirty="0" err="1" smtClean="0"/>
              <a:t>Endosc</a:t>
            </a:r>
            <a:r>
              <a:rPr lang="fr-FR" dirty="0" smtClean="0"/>
              <a:t>(2006)20:971–973</a:t>
            </a:r>
            <a:endParaRPr lang="fr-FR" dirty="0"/>
          </a:p>
        </p:txBody>
      </p:sp>
      <p:sp>
        <p:nvSpPr>
          <p:cNvPr id="9" name="Rectangle 8"/>
          <p:cNvSpPr/>
          <p:nvPr/>
        </p:nvSpPr>
        <p:spPr>
          <a:xfrm>
            <a:off x="571472" y="1291224"/>
            <a:ext cx="7715272" cy="646331"/>
          </a:xfrm>
          <a:prstGeom prst="rect">
            <a:avLst/>
          </a:prstGeom>
        </p:spPr>
        <p:txBody>
          <a:bodyPr wrap="square">
            <a:spAutoFit/>
          </a:bodyPr>
          <a:lstStyle/>
          <a:p>
            <a:r>
              <a:rPr lang="fr-FR" dirty="0" smtClean="0"/>
              <a:t>‘‘Sports’ </a:t>
            </a:r>
            <a:r>
              <a:rPr lang="fr-FR" dirty="0" err="1" smtClean="0"/>
              <a:t>hernia</a:t>
            </a:r>
            <a:r>
              <a:rPr lang="fr-FR" dirty="0" smtClean="0"/>
              <a:t>: </a:t>
            </a:r>
            <a:r>
              <a:rPr lang="fr-FR" dirty="0" err="1" smtClean="0"/>
              <a:t>treatment</a:t>
            </a:r>
            <a:r>
              <a:rPr lang="fr-FR" dirty="0" smtClean="0"/>
              <a:t> </a:t>
            </a:r>
            <a:r>
              <a:rPr lang="fr-FR" dirty="0" err="1" smtClean="0"/>
              <a:t>with</a:t>
            </a:r>
            <a:r>
              <a:rPr lang="fr-FR" dirty="0" smtClean="0"/>
              <a:t> </a:t>
            </a:r>
            <a:r>
              <a:rPr lang="fr-FR" dirty="0" err="1" smtClean="0"/>
              <a:t>biologic</a:t>
            </a:r>
            <a:r>
              <a:rPr lang="fr-FR" dirty="0" smtClean="0"/>
              <a:t> </a:t>
            </a:r>
            <a:r>
              <a:rPr lang="fr-FR" dirty="0" err="1" smtClean="0"/>
              <a:t>mesh</a:t>
            </a:r>
            <a:r>
              <a:rPr lang="fr-FR" dirty="0" smtClean="0"/>
              <a:t> (</a:t>
            </a:r>
            <a:r>
              <a:rPr lang="fr-FR" dirty="0" err="1" smtClean="0"/>
              <a:t>Surgisis</a:t>
            </a:r>
            <a:r>
              <a:rPr lang="fr-FR" dirty="0" smtClean="0"/>
              <a:t>) A </a:t>
            </a:r>
            <a:r>
              <a:rPr lang="fr-FR" dirty="0" err="1" smtClean="0"/>
              <a:t>preliminary</a:t>
            </a:r>
            <a:r>
              <a:rPr lang="fr-FR" dirty="0" smtClean="0"/>
              <a:t> </a:t>
            </a:r>
            <a:r>
              <a:rPr lang="fr-FR" dirty="0" err="1" smtClean="0"/>
              <a:t>study</a:t>
            </a:r>
            <a:endParaRPr lang="fr-FR" dirty="0" smtClean="0"/>
          </a:p>
          <a:p>
            <a:r>
              <a:rPr lang="fr-FR" dirty="0" smtClean="0"/>
              <a:t>D.S.</a:t>
            </a:r>
            <a:r>
              <a:rPr lang="fr-FR" dirty="0" err="1" smtClean="0"/>
              <a:t>Edelman,H.Selesnick</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28596" y="285728"/>
            <a:ext cx="8547853" cy="1631216"/>
          </a:xfrm>
          <a:prstGeom prst="rect">
            <a:avLst/>
          </a:prstGeom>
          <a:noFill/>
        </p:spPr>
        <p:txBody>
          <a:bodyPr wrap="none" rtlCol="0">
            <a:spAutoFit/>
          </a:bodyPr>
          <a:lstStyle/>
          <a:p>
            <a:r>
              <a:rPr lang="fr-FR" sz="2000" b="1" dirty="0" smtClean="0"/>
              <a:t>DO WE ALREADY HAVE THE IDEAL MESH FOR INGUINAL HERNIA REPAIR?</a:t>
            </a:r>
          </a:p>
          <a:p>
            <a:endParaRPr lang="fr-FR" sz="2000" b="1" dirty="0" smtClean="0"/>
          </a:p>
          <a:p>
            <a:r>
              <a:rPr lang="fr-FR" sz="2000" b="1" dirty="0" smtClean="0"/>
              <a:t>Is LW non absorbable </a:t>
            </a:r>
            <a:r>
              <a:rPr lang="fr-FR" sz="2000" b="1" dirty="0" err="1" smtClean="0"/>
              <a:t>mesh</a:t>
            </a:r>
            <a:r>
              <a:rPr lang="fr-FR" sz="2000" b="1" dirty="0" smtClean="0"/>
              <a:t> the « gold </a:t>
            </a:r>
            <a:r>
              <a:rPr lang="fr-FR" sz="2000" b="1" dirty="0" err="1" smtClean="0"/>
              <a:t>standart</a:t>
            </a:r>
            <a:r>
              <a:rPr lang="fr-FR" sz="2000" b="1" dirty="0" smtClean="0"/>
              <a:t> » ?</a:t>
            </a:r>
          </a:p>
          <a:p>
            <a:r>
              <a:rPr lang="fr-FR" sz="2000" b="1" dirty="0" smtClean="0"/>
              <a:t>Is a </a:t>
            </a:r>
            <a:r>
              <a:rPr lang="fr-FR" sz="2000" b="1" dirty="0" err="1" smtClean="0"/>
              <a:t>totally</a:t>
            </a:r>
            <a:r>
              <a:rPr lang="fr-FR" sz="2000" b="1" dirty="0" smtClean="0"/>
              <a:t> absorbable  </a:t>
            </a:r>
            <a:r>
              <a:rPr lang="fr-FR" sz="2000" b="1" dirty="0" err="1" smtClean="0"/>
              <a:t>mesh</a:t>
            </a:r>
            <a:r>
              <a:rPr lang="fr-FR" sz="2000" b="1" dirty="0" smtClean="0"/>
              <a:t> the « </a:t>
            </a:r>
            <a:r>
              <a:rPr lang="fr-FR" sz="2000" b="1" dirty="0" err="1" smtClean="0"/>
              <a:t>ideal</a:t>
            </a:r>
            <a:r>
              <a:rPr lang="fr-FR" sz="2000" b="1" dirty="0" smtClean="0"/>
              <a:t> </a:t>
            </a:r>
            <a:r>
              <a:rPr lang="fr-FR" sz="2000" b="1" dirty="0" err="1" smtClean="0"/>
              <a:t>mesh</a:t>
            </a:r>
            <a:r>
              <a:rPr lang="fr-FR" sz="2000" b="1" dirty="0" smtClean="0"/>
              <a:t> »?</a:t>
            </a:r>
          </a:p>
          <a:p>
            <a:endParaRPr lang="fr-FR" sz="2000" b="1" dirty="0"/>
          </a:p>
        </p:txBody>
      </p:sp>
      <p:sp>
        <p:nvSpPr>
          <p:cNvPr id="4" name="ZoneTexte 3"/>
          <p:cNvSpPr txBox="1"/>
          <p:nvPr/>
        </p:nvSpPr>
        <p:spPr>
          <a:xfrm>
            <a:off x="-71470" y="2357430"/>
            <a:ext cx="3847528" cy="1477328"/>
          </a:xfrm>
          <a:prstGeom prst="rect">
            <a:avLst/>
          </a:prstGeom>
          <a:noFill/>
        </p:spPr>
        <p:txBody>
          <a:bodyPr wrap="none" rtlCol="0">
            <a:spAutoFit/>
          </a:bodyPr>
          <a:lstStyle/>
          <a:p>
            <a:r>
              <a:rPr lang="fr-FR" b="1" dirty="0" smtClean="0"/>
              <a:t>The « </a:t>
            </a:r>
            <a:r>
              <a:rPr lang="fr-FR" b="1" dirty="0" err="1" smtClean="0"/>
              <a:t>perfect</a:t>
            </a:r>
            <a:r>
              <a:rPr lang="fr-FR" b="1" dirty="0" smtClean="0"/>
              <a:t> » </a:t>
            </a:r>
            <a:r>
              <a:rPr lang="fr-FR" b="1" dirty="0" err="1" smtClean="0"/>
              <a:t>mesh</a:t>
            </a:r>
            <a:r>
              <a:rPr lang="fr-FR" b="1" dirty="0" smtClean="0"/>
              <a:t> for all patients: </a:t>
            </a:r>
          </a:p>
          <a:p>
            <a:endParaRPr lang="fr-FR" b="1" dirty="0" smtClean="0"/>
          </a:p>
          <a:p>
            <a:r>
              <a:rPr lang="fr-FR" b="1" dirty="0" err="1" smtClean="0"/>
              <a:t>Low</a:t>
            </a:r>
            <a:r>
              <a:rPr lang="fr-FR" b="1" dirty="0" smtClean="0"/>
              <a:t> </a:t>
            </a:r>
            <a:r>
              <a:rPr lang="fr-FR" b="1" dirty="0" err="1" smtClean="0"/>
              <a:t>weighted</a:t>
            </a:r>
            <a:endParaRPr lang="fr-FR" b="1" dirty="0" smtClean="0"/>
          </a:p>
          <a:p>
            <a:endParaRPr lang="fr-FR" b="1" dirty="0" smtClean="0"/>
          </a:p>
          <a:p>
            <a:endParaRPr lang="fr-FR" b="1" dirty="0"/>
          </a:p>
        </p:txBody>
      </p:sp>
      <p:sp>
        <p:nvSpPr>
          <p:cNvPr id="5" name="Rectangle 4"/>
          <p:cNvSpPr/>
          <p:nvPr/>
        </p:nvSpPr>
        <p:spPr>
          <a:xfrm>
            <a:off x="357158" y="3416858"/>
            <a:ext cx="4188967" cy="369332"/>
          </a:xfrm>
          <a:prstGeom prst="rect">
            <a:avLst/>
          </a:prstGeom>
        </p:spPr>
        <p:txBody>
          <a:bodyPr wrap="none">
            <a:spAutoFit/>
          </a:bodyPr>
          <a:lstStyle/>
          <a:p>
            <a:r>
              <a:rPr lang="fr-FR" b="1" dirty="0" err="1" smtClean="0"/>
              <a:t>Low</a:t>
            </a:r>
            <a:r>
              <a:rPr lang="fr-FR" b="1" dirty="0" smtClean="0"/>
              <a:t> </a:t>
            </a:r>
            <a:r>
              <a:rPr lang="fr-FR" b="1" dirty="0" err="1" smtClean="0"/>
              <a:t>weighted</a:t>
            </a:r>
            <a:r>
              <a:rPr lang="fr-FR" b="1" dirty="0" smtClean="0"/>
              <a:t> </a:t>
            </a:r>
            <a:r>
              <a:rPr lang="fr-FR" b="1" dirty="0" err="1" smtClean="0"/>
              <a:t>with</a:t>
            </a:r>
            <a:r>
              <a:rPr lang="fr-FR" b="1" dirty="0" smtClean="0"/>
              <a:t> a « </a:t>
            </a:r>
            <a:r>
              <a:rPr lang="fr-FR" b="1" dirty="0" err="1" smtClean="0"/>
              <a:t>collagen</a:t>
            </a:r>
            <a:r>
              <a:rPr lang="fr-FR" b="1" dirty="0" smtClean="0"/>
              <a:t> » layer </a:t>
            </a:r>
          </a:p>
        </p:txBody>
      </p:sp>
      <p:sp>
        <p:nvSpPr>
          <p:cNvPr id="7" name="Rectangle 6"/>
          <p:cNvSpPr/>
          <p:nvPr/>
        </p:nvSpPr>
        <p:spPr>
          <a:xfrm>
            <a:off x="1071538" y="3845486"/>
            <a:ext cx="6324167" cy="369332"/>
          </a:xfrm>
          <a:prstGeom prst="rect">
            <a:avLst/>
          </a:prstGeom>
        </p:spPr>
        <p:txBody>
          <a:bodyPr wrap="none">
            <a:spAutoFit/>
          </a:bodyPr>
          <a:lstStyle/>
          <a:p>
            <a:r>
              <a:rPr lang="fr-FR" b="1" dirty="0" err="1" smtClean="0"/>
              <a:t>Low</a:t>
            </a:r>
            <a:r>
              <a:rPr lang="fr-FR" b="1" dirty="0" smtClean="0"/>
              <a:t> </a:t>
            </a:r>
            <a:r>
              <a:rPr lang="fr-FR" b="1" dirty="0" err="1" smtClean="0"/>
              <a:t>weighted</a:t>
            </a:r>
            <a:r>
              <a:rPr lang="fr-FR" b="1" dirty="0" smtClean="0"/>
              <a:t>, « </a:t>
            </a:r>
            <a:r>
              <a:rPr lang="fr-FR" b="1" dirty="0" err="1" smtClean="0"/>
              <a:t>collagen</a:t>
            </a:r>
            <a:r>
              <a:rPr lang="fr-FR" b="1" dirty="0" smtClean="0"/>
              <a:t> » layer and </a:t>
            </a:r>
            <a:r>
              <a:rPr lang="fr-FR" b="1" dirty="0" err="1" smtClean="0"/>
              <a:t>laparoscopy</a:t>
            </a:r>
            <a:r>
              <a:rPr lang="fr-FR" b="1" dirty="0" smtClean="0"/>
              <a:t>  compatible</a:t>
            </a:r>
          </a:p>
        </p:txBody>
      </p:sp>
      <p:sp>
        <p:nvSpPr>
          <p:cNvPr id="8" name="Rectangle 7"/>
          <p:cNvSpPr/>
          <p:nvPr/>
        </p:nvSpPr>
        <p:spPr>
          <a:xfrm>
            <a:off x="1500166" y="4357694"/>
            <a:ext cx="7664278" cy="369332"/>
          </a:xfrm>
          <a:prstGeom prst="rect">
            <a:avLst/>
          </a:prstGeom>
        </p:spPr>
        <p:txBody>
          <a:bodyPr wrap="none">
            <a:spAutoFit/>
          </a:bodyPr>
          <a:lstStyle/>
          <a:p>
            <a:r>
              <a:rPr lang="fr-FR" b="1" dirty="0" err="1" smtClean="0"/>
              <a:t>Low</a:t>
            </a:r>
            <a:r>
              <a:rPr lang="fr-FR" b="1" dirty="0" smtClean="0"/>
              <a:t> </a:t>
            </a:r>
            <a:r>
              <a:rPr lang="fr-FR" b="1" dirty="0" err="1" smtClean="0"/>
              <a:t>weighted</a:t>
            </a:r>
            <a:r>
              <a:rPr lang="fr-FR" b="1" dirty="0" smtClean="0"/>
              <a:t>, « </a:t>
            </a:r>
            <a:r>
              <a:rPr lang="fr-FR" b="1" dirty="0" err="1" smtClean="0"/>
              <a:t>collagen</a:t>
            </a:r>
            <a:r>
              <a:rPr lang="fr-FR" b="1" dirty="0" smtClean="0"/>
              <a:t> » layer , </a:t>
            </a:r>
            <a:r>
              <a:rPr lang="fr-FR" b="1" dirty="0" err="1" smtClean="0"/>
              <a:t>laparoscopy</a:t>
            </a:r>
            <a:r>
              <a:rPr lang="fr-FR" b="1" dirty="0" smtClean="0"/>
              <a:t>  compatible and … </a:t>
            </a:r>
            <a:r>
              <a:rPr lang="fr-FR" b="1" dirty="0" err="1" smtClean="0"/>
              <a:t>economy</a:t>
            </a:r>
            <a:endParaRPr lang="fr-FR"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714612" y="-24"/>
            <a:ext cx="2678938" cy="523220"/>
          </a:xfrm>
          <a:prstGeom prst="rect">
            <a:avLst/>
          </a:prstGeom>
          <a:noFill/>
        </p:spPr>
        <p:txBody>
          <a:bodyPr wrap="none" rtlCol="0">
            <a:spAutoFit/>
          </a:bodyPr>
          <a:lstStyle/>
          <a:p>
            <a:r>
              <a:rPr lang="fr-FR" sz="2800" b="1" dirty="0" smtClean="0"/>
              <a:t>The </a:t>
            </a:r>
            <a:r>
              <a:rPr lang="fr-FR" sz="2800" b="1" dirty="0" err="1" smtClean="0"/>
              <a:t>Next</a:t>
            </a:r>
            <a:r>
              <a:rPr lang="fr-FR" sz="2800" b="1" dirty="0" smtClean="0"/>
              <a:t> </a:t>
            </a:r>
            <a:r>
              <a:rPr lang="fr-FR" sz="2800" b="1" dirty="0" err="1" smtClean="0"/>
              <a:t>step</a:t>
            </a:r>
            <a:r>
              <a:rPr lang="fr-FR" sz="2800" b="1" dirty="0" smtClean="0"/>
              <a:t>…</a:t>
            </a:r>
            <a:endParaRPr lang="fr-FR" sz="2800" b="1" dirty="0"/>
          </a:p>
        </p:txBody>
      </p:sp>
      <p:sp>
        <p:nvSpPr>
          <p:cNvPr id="3" name="Rectangle 2"/>
          <p:cNvSpPr/>
          <p:nvPr/>
        </p:nvSpPr>
        <p:spPr>
          <a:xfrm>
            <a:off x="2928926" y="428604"/>
            <a:ext cx="2045753" cy="646331"/>
          </a:xfrm>
          <a:prstGeom prst="rect">
            <a:avLst/>
          </a:prstGeom>
        </p:spPr>
        <p:txBody>
          <a:bodyPr wrap="none">
            <a:spAutoFit/>
          </a:bodyPr>
          <a:lstStyle/>
          <a:p>
            <a:r>
              <a:rPr lang="fr-FR" b="1" dirty="0" smtClean="0"/>
              <a:t>The </a:t>
            </a:r>
            <a:r>
              <a:rPr lang="fr-FR" b="1" dirty="0" err="1" smtClean="0"/>
              <a:t>ideal</a:t>
            </a:r>
            <a:r>
              <a:rPr lang="fr-FR" b="1" dirty="0" smtClean="0"/>
              <a:t> </a:t>
            </a:r>
            <a:r>
              <a:rPr lang="fr-FR" b="1" dirty="0" err="1" smtClean="0"/>
              <a:t>mesh</a:t>
            </a:r>
            <a:r>
              <a:rPr lang="fr-FR" b="1" dirty="0" smtClean="0"/>
              <a:t> ???</a:t>
            </a:r>
          </a:p>
          <a:p>
            <a:endParaRPr lang="fr-FR" b="1" dirty="0" smtClean="0"/>
          </a:p>
        </p:txBody>
      </p:sp>
      <p:pic>
        <p:nvPicPr>
          <p:cNvPr id="1026" name="Picture 2"/>
          <p:cNvPicPr>
            <a:picLocks noChangeAspect="1" noChangeArrowheads="1"/>
          </p:cNvPicPr>
          <p:nvPr/>
        </p:nvPicPr>
        <p:blipFill>
          <a:blip r:embed="rId2"/>
          <a:srcRect/>
          <a:stretch>
            <a:fillRect/>
          </a:stretch>
        </p:blipFill>
        <p:spPr bwMode="auto">
          <a:xfrm>
            <a:off x="4500562" y="2714620"/>
            <a:ext cx="3786214" cy="242889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285720" y="2714620"/>
            <a:ext cx="4126338" cy="2464413"/>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285720" y="857232"/>
            <a:ext cx="7867650" cy="1743075"/>
          </a:xfrm>
          <a:prstGeom prst="rect">
            <a:avLst/>
          </a:prstGeom>
          <a:noFill/>
          <a:ln w="9525">
            <a:noFill/>
            <a:miter lim="800000"/>
            <a:headEnd/>
            <a:tailEnd/>
          </a:ln>
          <a:effectLst/>
        </p:spPr>
      </p:pic>
      <p:sp>
        <p:nvSpPr>
          <p:cNvPr id="8" name="Rectangle 7"/>
          <p:cNvSpPr/>
          <p:nvPr/>
        </p:nvSpPr>
        <p:spPr>
          <a:xfrm>
            <a:off x="357158" y="5380672"/>
            <a:ext cx="8072494" cy="923330"/>
          </a:xfrm>
          <a:prstGeom prst="rect">
            <a:avLst/>
          </a:prstGeom>
        </p:spPr>
        <p:txBody>
          <a:bodyPr wrap="square">
            <a:spAutoFit/>
          </a:bodyPr>
          <a:lstStyle/>
          <a:p>
            <a:pPr algn="just"/>
            <a:r>
              <a:rPr lang="en-US" b="1" dirty="0" smtClean="0"/>
              <a:t>The first fiber is a copolymer of </a:t>
            </a:r>
            <a:r>
              <a:rPr lang="en-US" b="1" dirty="0" err="1" smtClean="0"/>
              <a:t>glycolide</a:t>
            </a:r>
            <a:r>
              <a:rPr lang="en-US" b="1" dirty="0" smtClean="0"/>
              <a:t>, </a:t>
            </a:r>
            <a:r>
              <a:rPr lang="en-US" b="1" dirty="0" err="1" smtClean="0"/>
              <a:t>lactide</a:t>
            </a:r>
            <a:r>
              <a:rPr lang="en-US" b="1" dirty="0" smtClean="0"/>
              <a:t> and </a:t>
            </a:r>
            <a:r>
              <a:rPr lang="en-US" b="1" dirty="0" err="1" smtClean="0"/>
              <a:t>trimethylene</a:t>
            </a:r>
            <a:r>
              <a:rPr lang="en-US" b="1" dirty="0" smtClean="0"/>
              <a:t> carbonate. The second fiber is a copolymer of </a:t>
            </a:r>
            <a:r>
              <a:rPr lang="en-US" b="1" dirty="0" err="1" smtClean="0"/>
              <a:t>lactide</a:t>
            </a:r>
            <a:r>
              <a:rPr lang="en-US" b="1" dirty="0" smtClean="0"/>
              <a:t> and </a:t>
            </a:r>
            <a:r>
              <a:rPr lang="en-US" b="1" dirty="0" err="1" smtClean="0"/>
              <a:t>trimethylene</a:t>
            </a:r>
            <a:r>
              <a:rPr lang="en-US" b="1" dirty="0" smtClean="0"/>
              <a:t> carbonate. </a:t>
            </a:r>
          </a:p>
          <a:p>
            <a:pPr algn="just"/>
            <a:r>
              <a:rPr lang="en-US" b="1" dirty="0" smtClean="0"/>
              <a:t>Both fibers degrade by bulk hydrolysis once implanted.</a:t>
            </a:r>
            <a:endParaRPr lang="fr-F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checkerboard(across)">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checkerboard(across)">
                                      <p:cBhvr>
                                        <p:cTn id="17" dur="5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checkerboard(across)">
                                      <p:cBhvr>
                                        <p:cTn id="22" dur="500"/>
                                        <p:tgtEl>
                                          <p:spTgt spid="1026"/>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heckerboard(across)">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857224" y="571480"/>
            <a:ext cx="3366627" cy="707886"/>
          </a:xfrm>
          <a:prstGeom prst="rect">
            <a:avLst/>
          </a:prstGeom>
          <a:noFill/>
        </p:spPr>
        <p:txBody>
          <a:bodyPr wrap="none" rtlCol="0">
            <a:spAutoFit/>
          </a:bodyPr>
          <a:lstStyle/>
          <a:p>
            <a:r>
              <a:rPr lang="fr-FR" sz="2000" b="1" dirty="0" smtClean="0"/>
              <a:t>Limitation of the </a:t>
            </a:r>
            <a:r>
              <a:rPr lang="fr-FR" sz="2000" b="1" dirty="0" err="1" smtClean="0"/>
              <a:t>literature</a:t>
            </a:r>
            <a:r>
              <a:rPr lang="fr-FR" sz="2000" b="1" dirty="0" smtClean="0"/>
              <a:t>?</a:t>
            </a:r>
          </a:p>
          <a:p>
            <a:endParaRPr lang="fr-FR" sz="2000" b="1" dirty="0"/>
          </a:p>
        </p:txBody>
      </p:sp>
      <p:sp>
        <p:nvSpPr>
          <p:cNvPr id="4" name="ZoneTexte 3"/>
          <p:cNvSpPr txBox="1"/>
          <p:nvPr/>
        </p:nvSpPr>
        <p:spPr>
          <a:xfrm>
            <a:off x="142844" y="1500174"/>
            <a:ext cx="8643966" cy="2862322"/>
          </a:xfrm>
          <a:prstGeom prst="rect">
            <a:avLst/>
          </a:prstGeom>
          <a:noFill/>
        </p:spPr>
        <p:txBody>
          <a:bodyPr wrap="square" rtlCol="0">
            <a:spAutoFit/>
          </a:bodyPr>
          <a:lstStyle/>
          <a:p>
            <a:r>
              <a:rPr lang="fr-FR" dirty="0" smtClean="0"/>
              <a:t>The </a:t>
            </a:r>
            <a:r>
              <a:rPr lang="fr-FR" dirty="0" err="1" smtClean="0"/>
              <a:t>currently</a:t>
            </a:r>
            <a:r>
              <a:rPr lang="fr-FR" dirty="0" smtClean="0"/>
              <a:t> </a:t>
            </a:r>
            <a:r>
              <a:rPr lang="fr-FR" dirty="0" err="1" smtClean="0"/>
              <a:t>available</a:t>
            </a:r>
            <a:r>
              <a:rPr lang="fr-FR" dirty="0" smtClean="0"/>
              <a:t> </a:t>
            </a:r>
            <a:r>
              <a:rPr lang="fr-FR" dirty="0" err="1" smtClean="0"/>
              <a:t>literature</a:t>
            </a:r>
            <a:r>
              <a:rPr lang="fr-FR" dirty="0" smtClean="0"/>
              <a:t> on </a:t>
            </a:r>
            <a:r>
              <a:rPr lang="fr-FR" dirty="0" err="1" smtClean="0"/>
              <a:t>mesh</a:t>
            </a:r>
            <a:r>
              <a:rPr lang="fr-FR" dirty="0" smtClean="0"/>
              <a:t> in inguinal </a:t>
            </a:r>
            <a:r>
              <a:rPr lang="fr-FR" dirty="0" err="1" smtClean="0"/>
              <a:t>hernia</a:t>
            </a:r>
            <a:r>
              <a:rPr lang="fr-FR" dirty="0" smtClean="0"/>
              <a:t> </a:t>
            </a:r>
            <a:r>
              <a:rPr lang="fr-FR" dirty="0" err="1" smtClean="0"/>
              <a:t>repair</a:t>
            </a:r>
            <a:r>
              <a:rPr lang="fr-FR" dirty="0" smtClean="0"/>
              <a:t> </a:t>
            </a:r>
            <a:r>
              <a:rPr lang="fr-FR" dirty="0" err="1" smtClean="0"/>
              <a:t>is</a:t>
            </a:r>
            <a:r>
              <a:rPr lang="fr-FR" dirty="0" smtClean="0"/>
              <a:t> </a:t>
            </a:r>
            <a:r>
              <a:rPr lang="fr-FR" dirty="0" err="1" smtClean="0"/>
              <a:t>heterogeneous</a:t>
            </a:r>
            <a:endParaRPr lang="fr-FR" dirty="0" smtClean="0"/>
          </a:p>
          <a:p>
            <a:endParaRPr lang="fr-FR" dirty="0" smtClean="0"/>
          </a:p>
          <a:p>
            <a:pPr lvl="3">
              <a:buFont typeface="Arial" pitchFamily="34" charset="0"/>
              <a:buChar char="•"/>
            </a:pPr>
            <a:r>
              <a:rPr lang="fr-FR" dirty="0" smtClean="0"/>
              <a:t>A </a:t>
            </a:r>
            <a:r>
              <a:rPr lang="fr-FR" dirty="0" err="1" smtClean="0"/>
              <a:t>meta</a:t>
            </a:r>
            <a:r>
              <a:rPr lang="fr-FR" dirty="0" smtClean="0"/>
              <a:t> </a:t>
            </a:r>
            <a:r>
              <a:rPr lang="fr-FR" dirty="0" err="1" smtClean="0"/>
              <a:t>analysis</a:t>
            </a:r>
            <a:r>
              <a:rPr lang="fr-FR" dirty="0" smtClean="0"/>
              <a:t> </a:t>
            </a:r>
            <a:r>
              <a:rPr lang="fr-FR" dirty="0" err="1" smtClean="0"/>
              <a:t>is</a:t>
            </a:r>
            <a:r>
              <a:rPr lang="fr-FR" dirty="0" smtClean="0"/>
              <a:t> </a:t>
            </a:r>
            <a:r>
              <a:rPr lang="fr-FR" dirty="0" err="1" smtClean="0"/>
              <a:t>limited</a:t>
            </a:r>
            <a:r>
              <a:rPr lang="fr-FR" dirty="0" smtClean="0"/>
              <a:t> </a:t>
            </a:r>
            <a:r>
              <a:rPr lang="fr-FR" dirty="0" err="1" smtClean="0"/>
              <a:t>because</a:t>
            </a:r>
            <a:r>
              <a:rPr lang="fr-FR" dirty="0" smtClean="0"/>
              <a:t> of the </a:t>
            </a:r>
            <a:r>
              <a:rPr lang="fr-FR" dirty="0" err="1" smtClean="0"/>
              <a:t>impossibility</a:t>
            </a:r>
            <a:r>
              <a:rPr lang="fr-FR" dirty="0" smtClean="0"/>
              <a:t> to </a:t>
            </a:r>
            <a:r>
              <a:rPr lang="fr-FR" dirty="0" err="1" smtClean="0"/>
              <a:t>stratify</a:t>
            </a:r>
            <a:r>
              <a:rPr lang="fr-FR" dirty="0" smtClean="0"/>
              <a:t> the </a:t>
            </a:r>
            <a:r>
              <a:rPr lang="fr-FR" dirty="0" err="1" smtClean="0"/>
              <a:t>mesh</a:t>
            </a:r>
            <a:r>
              <a:rPr lang="fr-FR" dirty="0" smtClean="0"/>
              <a:t> group by </a:t>
            </a:r>
            <a:r>
              <a:rPr lang="fr-FR" dirty="0" err="1" smtClean="0"/>
              <a:t>choise</a:t>
            </a:r>
            <a:r>
              <a:rPr lang="fr-FR" dirty="0" smtClean="0"/>
              <a:t> of </a:t>
            </a:r>
            <a:r>
              <a:rPr lang="fr-FR" dirty="0" err="1" smtClean="0"/>
              <a:t>operative</a:t>
            </a:r>
            <a:r>
              <a:rPr lang="fr-FR" dirty="0" smtClean="0"/>
              <a:t> technique, </a:t>
            </a:r>
            <a:r>
              <a:rPr lang="fr-FR" dirty="0" err="1" smtClean="0"/>
              <a:t>owing</a:t>
            </a:r>
            <a:r>
              <a:rPr lang="fr-FR" dirty="0" smtClean="0"/>
              <a:t> to limitation in </a:t>
            </a:r>
            <a:r>
              <a:rPr lang="fr-FR" dirty="0" err="1" smtClean="0"/>
              <a:t>number</a:t>
            </a:r>
            <a:r>
              <a:rPr lang="fr-FR" dirty="0" smtClean="0"/>
              <a:t>.</a:t>
            </a:r>
          </a:p>
          <a:p>
            <a:pPr lvl="3">
              <a:buFont typeface="Arial" pitchFamily="34" charset="0"/>
              <a:buChar char="•"/>
            </a:pPr>
            <a:endParaRPr lang="fr-FR" dirty="0" smtClean="0"/>
          </a:p>
          <a:p>
            <a:pPr lvl="3">
              <a:buFont typeface="Arial" pitchFamily="34" charset="0"/>
              <a:buChar char="•"/>
            </a:pPr>
            <a:r>
              <a:rPr lang="fr-FR" dirty="0" err="1" smtClean="0"/>
              <a:t>Collagen</a:t>
            </a:r>
            <a:r>
              <a:rPr lang="fr-FR" dirty="0" smtClean="0"/>
              <a:t> implants : </a:t>
            </a:r>
            <a:r>
              <a:rPr lang="fr-FR" dirty="0" err="1" smtClean="0"/>
              <a:t>experimental</a:t>
            </a:r>
            <a:r>
              <a:rPr lang="fr-FR" dirty="0" smtClean="0"/>
              <a:t> </a:t>
            </a:r>
            <a:r>
              <a:rPr lang="fr-FR" dirty="0" err="1" smtClean="0"/>
              <a:t>studies</a:t>
            </a:r>
            <a:r>
              <a:rPr lang="fr-FR" dirty="0" smtClean="0"/>
              <a:t> are good, but observation </a:t>
            </a:r>
            <a:r>
              <a:rPr lang="fr-FR" dirty="0" err="1" smtClean="0"/>
              <a:t>periods</a:t>
            </a:r>
            <a:r>
              <a:rPr lang="fr-FR" dirty="0" smtClean="0"/>
              <a:t> are short. </a:t>
            </a:r>
            <a:r>
              <a:rPr lang="fr-FR" dirty="0" err="1" smtClean="0"/>
              <a:t>Clinical</a:t>
            </a:r>
            <a:r>
              <a:rPr lang="fr-FR" dirty="0" smtClean="0"/>
              <a:t> data are </a:t>
            </a:r>
            <a:r>
              <a:rPr lang="fr-FR" dirty="0" err="1" smtClean="0"/>
              <a:t>very</a:t>
            </a:r>
            <a:r>
              <a:rPr lang="fr-FR" dirty="0" smtClean="0"/>
              <a:t> </a:t>
            </a:r>
            <a:r>
              <a:rPr lang="fr-FR" dirty="0" err="1" smtClean="0"/>
              <a:t>heterogeneous</a:t>
            </a:r>
            <a:r>
              <a:rPr lang="fr-FR" dirty="0" smtClean="0"/>
              <a:t>.</a:t>
            </a:r>
          </a:p>
          <a:p>
            <a:pPr lvl="3">
              <a:buFont typeface="Arial" pitchFamily="34" charset="0"/>
              <a:buChar char="•"/>
            </a:pPr>
            <a:endParaRPr lang="fr-FR" dirty="0" smtClean="0"/>
          </a:p>
          <a:p>
            <a:pPr lvl="3">
              <a:buFont typeface="Arial" pitchFamily="34" charset="0"/>
              <a:buChar char="•"/>
            </a:pPr>
            <a:endParaRPr lang="fr-FR" dirty="0" smtClean="0"/>
          </a:p>
          <a:p>
            <a:pPr lvl="3">
              <a:buFont typeface="Arial" pitchFamily="34" charset="0"/>
              <a:buChar char="•"/>
            </a:pPr>
            <a:endParaRPr lang="fr-FR" dirty="0"/>
          </a:p>
        </p:txBody>
      </p:sp>
      <p:pic>
        <p:nvPicPr>
          <p:cNvPr id="4098" name="Picture 2"/>
          <p:cNvPicPr>
            <a:picLocks noChangeAspect="1" noChangeArrowheads="1"/>
          </p:cNvPicPr>
          <p:nvPr/>
        </p:nvPicPr>
        <p:blipFill>
          <a:blip r:embed="rId2"/>
          <a:srcRect/>
          <a:stretch>
            <a:fillRect/>
          </a:stretch>
        </p:blipFill>
        <p:spPr bwMode="auto">
          <a:xfrm>
            <a:off x="1428728" y="3929066"/>
            <a:ext cx="6024590" cy="766766"/>
          </a:xfrm>
          <a:prstGeom prst="rect">
            <a:avLst/>
          </a:prstGeom>
          <a:noFill/>
          <a:ln w="9525">
            <a:noFill/>
            <a:miter lim="800000"/>
            <a:headEnd/>
            <a:tailEnd/>
          </a:ln>
          <a:effectLst/>
        </p:spPr>
      </p:pic>
      <p:pic>
        <p:nvPicPr>
          <p:cNvPr id="4100" name="Picture 4" descr="http://www.club-hernie.com/img/logoch.png"/>
          <p:cNvPicPr>
            <a:picLocks noChangeAspect="1" noChangeArrowheads="1"/>
          </p:cNvPicPr>
          <p:nvPr/>
        </p:nvPicPr>
        <p:blipFill>
          <a:blip r:embed="rId3"/>
          <a:srcRect/>
          <a:stretch>
            <a:fillRect/>
          </a:stretch>
        </p:blipFill>
        <p:spPr bwMode="auto">
          <a:xfrm>
            <a:off x="714348" y="5500702"/>
            <a:ext cx="1314450" cy="762000"/>
          </a:xfrm>
          <a:prstGeom prst="rect">
            <a:avLst/>
          </a:prstGeom>
          <a:noFill/>
        </p:spPr>
      </p:pic>
      <p:sp>
        <p:nvSpPr>
          <p:cNvPr id="10" name="ZoneTexte 9"/>
          <p:cNvSpPr txBox="1"/>
          <p:nvPr/>
        </p:nvSpPr>
        <p:spPr>
          <a:xfrm>
            <a:off x="2285984" y="5143512"/>
            <a:ext cx="6858016" cy="1323439"/>
          </a:xfrm>
          <a:prstGeom prst="rect">
            <a:avLst/>
          </a:prstGeom>
          <a:noFill/>
        </p:spPr>
        <p:txBody>
          <a:bodyPr wrap="square" rtlCol="0">
            <a:spAutoFit/>
          </a:bodyPr>
          <a:lstStyle/>
          <a:p>
            <a:r>
              <a:rPr lang="fr-FR" sz="2000" b="1" dirty="0" smtClean="0"/>
              <a:t>Group of French surgeons </a:t>
            </a:r>
            <a:r>
              <a:rPr lang="fr-FR" sz="2000" b="1" dirty="0" err="1" smtClean="0"/>
              <a:t>focused</a:t>
            </a:r>
            <a:r>
              <a:rPr lang="fr-FR" sz="2000" b="1" dirty="0" smtClean="0"/>
              <a:t> in </a:t>
            </a:r>
            <a:r>
              <a:rPr lang="fr-FR" sz="2000" b="1" dirty="0" err="1" smtClean="0"/>
              <a:t>hernia</a:t>
            </a:r>
            <a:r>
              <a:rPr lang="fr-FR" sz="2000" b="1" dirty="0" smtClean="0"/>
              <a:t> </a:t>
            </a:r>
            <a:r>
              <a:rPr lang="fr-FR" sz="2000" b="1" dirty="0" err="1" smtClean="0"/>
              <a:t>repair</a:t>
            </a:r>
            <a:r>
              <a:rPr lang="fr-FR" sz="2000" b="1" dirty="0" smtClean="0"/>
              <a:t>:</a:t>
            </a:r>
          </a:p>
          <a:p>
            <a:endParaRPr lang="fr-FR" sz="2000" b="1" dirty="0" smtClean="0"/>
          </a:p>
          <a:p>
            <a:r>
              <a:rPr lang="fr-FR" sz="2000" b="1" dirty="0" smtClean="0"/>
              <a:t>French </a:t>
            </a:r>
            <a:r>
              <a:rPr lang="fr-FR" sz="2000" b="1" dirty="0" err="1" smtClean="0"/>
              <a:t>register</a:t>
            </a:r>
            <a:r>
              <a:rPr lang="fr-FR" sz="2000" b="1" dirty="0" smtClean="0"/>
              <a:t> of inguinal </a:t>
            </a:r>
            <a:r>
              <a:rPr lang="fr-FR" sz="2000" b="1" dirty="0" err="1" smtClean="0"/>
              <a:t>hernia</a:t>
            </a:r>
            <a:r>
              <a:rPr lang="fr-FR" sz="2000" b="1" dirty="0" smtClean="0"/>
              <a:t> </a:t>
            </a:r>
            <a:r>
              <a:rPr lang="fr-FR" sz="2000" b="1" dirty="0" err="1" smtClean="0"/>
              <a:t>repair</a:t>
            </a:r>
            <a:r>
              <a:rPr lang="fr-FR" sz="2000" b="1" dirty="0" smtClean="0"/>
              <a:t> : </a:t>
            </a:r>
            <a:r>
              <a:rPr lang="fr-FR" sz="2000" b="1" dirty="0" err="1" smtClean="0"/>
              <a:t>started</a:t>
            </a:r>
            <a:r>
              <a:rPr lang="fr-FR" sz="2000" b="1" dirty="0" smtClean="0"/>
              <a:t> 5 of </a:t>
            </a:r>
            <a:r>
              <a:rPr lang="fr-FR" sz="2000" b="1" dirty="0" err="1" smtClean="0"/>
              <a:t>september</a:t>
            </a:r>
            <a:r>
              <a:rPr lang="fr-FR" sz="2000" b="1" dirty="0" smtClean="0"/>
              <a:t> 2011</a:t>
            </a:r>
            <a:endParaRPr lang="fr-F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heckerboard(across)">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par>
                                <p:cTn id="13" presetID="5" presetClass="entr" presetSubtype="10" fill="hold" nodeType="with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checkerboard(across)">
                                      <p:cBhvr>
                                        <p:cTn id="15"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285984" y="428604"/>
            <a:ext cx="4308744" cy="584775"/>
          </a:xfrm>
          <a:prstGeom prst="rect">
            <a:avLst/>
          </a:prstGeom>
          <a:noFill/>
        </p:spPr>
        <p:txBody>
          <a:bodyPr wrap="none" rtlCol="0">
            <a:spAutoFit/>
          </a:bodyPr>
          <a:lstStyle/>
          <a:p>
            <a:r>
              <a:rPr lang="fr-FR" sz="3200" b="1" dirty="0" smtClean="0"/>
              <a:t>TAKE HOME MESSAGE</a:t>
            </a:r>
            <a:endParaRPr lang="fr-FR" sz="3200" b="1" dirty="0"/>
          </a:p>
        </p:txBody>
      </p:sp>
      <p:sp>
        <p:nvSpPr>
          <p:cNvPr id="4" name="ZoneTexte 3"/>
          <p:cNvSpPr txBox="1"/>
          <p:nvPr/>
        </p:nvSpPr>
        <p:spPr>
          <a:xfrm>
            <a:off x="214282" y="1928802"/>
            <a:ext cx="8783495" cy="2246769"/>
          </a:xfrm>
          <a:prstGeom prst="rect">
            <a:avLst/>
          </a:prstGeom>
          <a:noFill/>
        </p:spPr>
        <p:txBody>
          <a:bodyPr wrap="none" rtlCol="0">
            <a:spAutoFit/>
          </a:bodyPr>
          <a:lstStyle/>
          <a:p>
            <a:pPr>
              <a:buFont typeface="Arial" pitchFamily="34" charset="0"/>
              <a:buChar char="•"/>
            </a:pPr>
            <a:r>
              <a:rPr lang="fr-FR" sz="2000" b="1" dirty="0" smtClean="0"/>
              <a:t> INGUINAL HERNIA REPAIR = MESH</a:t>
            </a:r>
          </a:p>
          <a:p>
            <a:pPr>
              <a:buFont typeface="Arial" pitchFamily="34" charset="0"/>
              <a:buChar char="•"/>
            </a:pPr>
            <a:endParaRPr lang="fr-FR" sz="2000" b="1" dirty="0" smtClean="0"/>
          </a:p>
          <a:p>
            <a:pPr>
              <a:buFont typeface="Arial" pitchFamily="34" charset="0"/>
              <a:buChar char="•"/>
            </a:pPr>
            <a:r>
              <a:rPr lang="fr-FR" sz="2000" b="1" dirty="0" smtClean="0"/>
              <a:t> CHOISE OF THE MESH : LW non absorbable </a:t>
            </a:r>
          </a:p>
          <a:p>
            <a:pPr lvl="1">
              <a:buFont typeface="Arial" pitchFamily="34" charset="0"/>
              <a:buChar char="•"/>
            </a:pPr>
            <a:r>
              <a:rPr lang="fr-FR" sz="2000" b="1" dirty="0" smtClean="0"/>
              <a:t>No </a:t>
            </a:r>
            <a:r>
              <a:rPr lang="fr-FR" sz="2000" b="1" dirty="0" err="1" smtClean="0"/>
              <a:t>interrest</a:t>
            </a:r>
            <a:r>
              <a:rPr lang="fr-FR" sz="2000" b="1" dirty="0" smtClean="0"/>
              <a:t> of absorbable </a:t>
            </a:r>
            <a:r>
              <a:rPr lang="fr-FR" sz="2000" b="1" dirty="0" err="1" smtClean="0"/>
              <a:t>mesh</a:t>
            </a:r>
            <a:r>
              <a:rPr lang="fr-FR" sz="2000" b="1" dirty="0" smtClean="0"/>
              <a:t> type </a:t>
            </a:r>
            <a:r>
              <a:rPr lang="fr-FR" sz="2000" b="1" dirty="0" err="1" smtClean="0"/>
              <a:t>Vycril</a:t>
            </a:r>
            <a:r>
              <a:rPr lang="fr-FR" sz="2000" b="1" dirty="0" smtClean="0"/>
              <a:t>®</a:t>
            </a:r>
          </a:p>
          <a:p>
            <a:pPr lvl="1">
              <a:buFont typeface="Arial" pitchFamily="34" charset="0"/>
              <a:buChar char="•"/>
            </a:pPr>
            <a:r>
              <a:rPr lang="fr-FR" sz="2000" b="1" dirty="0" smtClean="0"/>
              <a:t>Exact place of </a:t>
            </a:r>
            <a:r>
              <a:rPr lang="fr-FR" sz="2000" b="1" dirty="0" err="1" smtClean="0"/>
              <a:t>biomesh</a:t>
            </a:r>
            <a:r>
              <a:rPr lang="fr-FR" sz="2000" b="1" dirty="0" smtClean="0"/>
              <a:t> in inguinal </a:t>
            </a:r>
            <a:r>
              <a:rPr lang="fr-FR" sz="2000" b="1" dirty="0" err="1" smtClean="0"/>
              <a:t>hernia</a:t>
            </a:r>
            <a:r>
              <a:rPr lang="fr-FR" sz="2000" b="1" dirty="0" smtClean="0"/>
              <a:t> </a:t>
            </a:r>
            <a:r>
              <a:rPr lang="fr-FR" sz="2000" b="1" dirty="0" err="1" smtClean="0"/>
              <a:t>repair</a:t>
            </a:r>
            <a:r>
              <a:rPr lang="fr-FR" sz="2000" b="1" dirty="0" smtClean="0"/>
              <a:t>???</a:t>
            </a:r>
          </a:p>
          <a:p>
            <a:pPr lvl="1">
              <a:buFont typeface="Arial" pitchFamily="34" charset="0"/>
              <a:buChar char="•"/>
            </a:pPr>
            <a:endParaRPr lang="fr-FR" sz="2000" b="1" dirty="0" smtClean="0"/>
          </a:p>
          <a:p>
            <a:pPr>
              <a:buFont typeface="Arial" pitchFamily="34" charset="0"/>
              <a:buChar char="•"/>
            </a:pPr>
            <a:r>
              <a:rPr lang="fr-FR" sz="2000" b="1" dirty="0" smtClean="0"/>
              <a:t> ABSORBABLE  TRIMETHYLENE CARBONATE : </a:t>
            </a:r>
            <a:r>
              <a:rPr lang="fr-FR" sz="2000" b="1" dirty="0" err="1" smtClean="0"/>
              <a:t>we</a:t>
            </a:r>
            <a:r>
              <a:rPr lang="fr-FR" sz="2000" b="1" dirty="0" smtClean="0"/>
              <a:t> are </a:t>
            </a:r>
            <a:r>
              <a:rPr lang="fr-FR" sz="2000" b="1" dirty="0" err="1" smtClean="0"/>
              <a:t>waiting</a:t>
            </a:r>
            <a:r>
              <a:rPr lang="fr-FR" sz="2000" b="1" dirty="0" smtClean="0"/>
              <a:t> for the </a:t>
            </a:r>
            <a:r>
              <a:rPr lang="fr-FR" sz="2000" b="1" dirty="0" err="1" smtClean="0"/>
              <a:t>studies</a:t>
            </a:r>
            <a:endParaRPr lang="fr-FR" sz="2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571472" y="1285860"/>
            <a:ext cx="7772400" cy="4114800"/>
          </a:xfrm>
          <a:prstGeom prst="rect">
            <a:avLst/>
          </a:prstGeom>
        </p:spPr>
        <p:txBody>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Tx/>
              <a:buNone/>
              <a:tabLst/>
              <a:defRPr/>
            </a:pP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No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disease</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of the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human</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body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belonging</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to the province of the surgeon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requires</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in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its</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treatment</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greater</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combination</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of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accurate</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anatomical</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knowledge</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with</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surgical</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skill</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than</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hernia</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in all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its</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varieties</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a:t>
            </a:r>
          </a:p>
          <a:p>
            <a:pPr marL="411480" marR="0" lvl="0" indent="-342900" algn="l" defTabSz="914400" rtl="0" eaLnBrk="1" fontAlgn="auto" latinLnBrk="0" hangingPunct="1">
              <a:lnSpc>
                <a:spcPct val="100000"/>
              </a:lnSpc>
              <a:spcBef>
                <a:spcPts val="700"/>
              </a:spcBef>
              <a:spcAft>
                <a:spcPts val="0"/>
              </a:spcAft>
              <a:buClr>
                <a:schemeClr val="tx2"/>
              </a:buClr>
              <a:buSzPct val="95000"/>
              <a:buFontTx/>
              <a:buNone/>
              <a:tabLst/>
              <a:defRPr/>
            </a:pPr>
            <a:endPar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Tx/>
              <a:buNone/>
              <a:tabLst/>
              <a:defRPr/>
            </a:pP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Sir </a:t>
            </a:r>
            <a:r>
              <a:rPr kumimoji="0" lang="fr-FR" sz="3000" b="0" i="0" u="none" strike="noStrike" kern="1200" cap="none" spc="0" normalizeH="0" baseline="0" noProof="0" dirty="0" err="1" smtClean="0">
                <a:ln>
                  <a:noFill/>
                </a:ln>
                <a:solidFill>
                  <a:schemeClr val="tx2">
                    <a:lumMod val="90000"/>
                  </a:schemeClr>
                </a:solidFill>
                <a:effectLst/>
                <a:uLnTx/>
                <a:uFillTx/>
                <a:latin typeface="+mn-lt"/>
                <a:ea typeface="+mn-ea"/>
                <a:cs typeface="+mn-cs"/>
              </a:rPr>
              <a:t>Astley</a:t>
            </a:r>
            <a:r>
              <a:rPr kumimoji="0" lang="fr-FR" sz="3000" b="0" i="0" u="none" strike="noStrike" kern="1200" cap="none" spc="0" normalizeH="0" baseline="0" noProof="0" dirty="0" smtClean="0">
                <a:ln>
                  <a:noFill/>
                </a:ln>
                <a:solidFill>
                  <a:schemeClr val="tx2">
                    <a:lumMod val="90000"/>
                  </a:schemeClr>
                </a:solidFill>
                <a:effectLst/>
                <a:uLnTx/>
                <a:uFillTx/>
                <a:latin typeface="+mn-lt"/>
                <a:ea typeface="+mn-ea"/>
                <a:cs typeface="+mn-cs"/>
              </a:rPr>
              <a:t> Cooper (1827)</a:t>
            </a:r>
            <a:endParaRPr kumimoji="0" lang="fr-FR" sz="3000" b="0" i="0" u="none" strike="noStrike" kern="1200" cap="none" spc="0" normalizeH="0" baseline="0" noProof="0" dirty="0">
              <a:ln>
                <a:noFill/>
              </a:ln>
              <a:solidFill>
                <a:schemeClr val="tx2">
                  <a:lumMod val="90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srcRect/>
          <a:stretch>
            <a:fillRect/>
          </a:stretch>
        </p:blipFill>
        <p:spPr bwMode="auto">
          <a:xfrm>
            <a:off x="5943600" y="1676400"/>
            <a:ext cx="2667000" cy="1963738"/>
          </a:xfrm>
          <a:prstGeom prst="rect">
            <a:avLst/>
          </a:prstGeom>
          <a:noFill/>
          <a:ln w="9525">
            <a:noFill/>
            <a:miter lim="800000"/>
            <a:headEnd/>
            <a:tailEnd/>
          </a:ln>
          <a:effectLst/>
        </p:spPr>
      </p:pic>
      <p:pic>
        <p:nvPicPr>
          <p:cNvPr id="5" name="Picture 7" descr="france-regions"/>
          <p:cNvPicPr>
            <a:picLocks noChangeAspect="1" noChangeArrowheads="1"/>
          </p:cNvPicPr>
          <p:nvPr/>
        </p:nvPicPr>
        <p:blipFill>
          <a:blip r:embed="rId3"/>
          <a:srcRect l="2045" t="1852" r="1833" b="1852"/>
          <a:stretch>
            <a:fillRect/>
          </a:stretch>
        </p:blipFill>
        <p:spPr bwMode="auto">
          <a:xfrm>
            <a:off x="928662" y="1714488"/>
            <a:ext cx="3581400" cy="3962400"/>
          </a:xfrm>
          <a:prstGeom prst="rect">
            <a:avLst/>
          </a:prstGeom>
          <a:noFill/>
        </p:spPr>
      </p:pic>
      <p:sp>
        <p:nvSpPr>
          <p:cNvPr id="6" name="Oval 8"/>
          <p:cNvSpPr>
            <a:spLocks noChangeArrowheads="1"/>
          </p:cNvSpPr>
          <p:nvPr/>
        </p:nvSpPr>
        <p:spPr bwMode="auto">
          <a:xfrm>
            <a:off x="2514600" y="3276600"/>
            <a:ext cx="457200" cy="381000"/>
          </a:xfrm>
          <a:prstGeom prst="ellipse">
            <a:avLst/>
          </a:prstGeom>
          <a:noFill/>
          <a:ln w="57150">
            <a:solidFill>
              <a:srgbClr val="FF362E"/>
            </a:solidFill>
            <a:round/>
            <a:headEnd/>
            <a:tailEnd/>
          </a:ln>
          <a:effectLst/>
        </p:spPr>
        <p:txBody>
          <a:bodyPr wrap="none" anchor="ctr"/>
          <a:lstStyle/>
          <a:p>
            <a:pPr algn="ctr"/>
            <a:endParaRPr lang="fr-FR" sz="1800">
              <a:latin typeface="Arial" pitchFamily="34" charset="0"/>
            </a:endParaRPr>
          </a:p>
        </p:txBody>
      </p:sp>
      <p:pic>
        <p:nvPicPr>
          <p:cNvPr id="7" name="Picture 9" descr="futuroscope"/>
          <p:cNvPicPr>
            <a:picLocks noChangeAspect="1" noChangeArrowheads="1"/>
          </p:cNvPicPr>
          <p:nvPr/>
        </p:nvPicPr>
        <p:blipFill>
          <a:blip r:embed="rId4"/>
          <a:srcRect/>
          <a:stretch>
            <a:fillRect/>
          </a:stretch>
        </p:blipFill>
        <p:spPr bwMode="auto">
          <a:xfrm>
            <a:off x="5257800" y="4267200"/>
            <a:ext cx="3886200" cy="1274763"/>
          </a:xfrm>
          <a:prstGeom prst="rect">
            <a:avLst/>
          </a:prstGeom>
          <a:noFill/>
        </p:spPr>
      </p:pic>
      <p:pic>
        <p:nvPicPr>
          <p:cNvPr id="8" name="Picture 10" descr="800px-Futuroscope-logo2007"/>
          <p:cNvPicPr>
            <a:picLocks noChangeAspect="1" noChangeArrowheads="1"/>
          </p:cNvPicPr>
          <p:nvPr/>
        </p:nvPicPr>
        <p:blipFill>
          <a:blip r:embed="rId5"/>
          <a:srcRect/>
          <a:stretch>
            <a:fillRect/>
          </a:stretch>
        </p:blipFill>
        <p:spPr bwMode="auto">
          <a:xfrm>
            <a:off x="5715000" y="5638800"/>
            <a:ext cx="2971800" cy="646113"/>
          </a:xfrm>
          <a:prstGeom prst="rect">
            <a:avLst/>
          </a:prstGeom>
          <a:noFill/>
        </p:spPr>
      </p:pic>
      <p:sp>
        <p:nvSpPr>
          <p:cNvPr id="9" name="Titre 1"/>
          <p:cNvSpPr txBox="1">
            <a:spLocks/>
          </p:cNvSpPr>
          <p:nvPr/>
        </p:nvSpPr>
        <p:spPr>
          <a:xfrm>
            <a:off x="714348" y="-142900"/>
            <a:ext cx="7772400" cy="1470025"/>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1"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smtClean="0">
                <a:ln>
                  <a:noFill/>
                </a:ln>
                <a:solidFill>
                  <a:schemeClr val="tx1"/>
                </a:solidFill>
                <a:effectLst/>
                <a:uLnTx/>
                <a:uFillTx/>
                <a:latin typeface="+mj-lt"/>
                <a:ea typeface="+mj-ea"/>
                <a:cs typeface="+mj-cs"/>
              </a:rPr>
              <a:t>THANK</a:t>
            </a:r>
            <a:r>
              <a:rPr kumimoji="0" lang="fr-FR" sz="4400" b="1" i="0" u="none" strike="noStrike" kern="1200" cap="none" spc="0" normalizeH="0" noProof="0" dirty="0" smtClean="0">
                <a:ln>
                  <a:noFill/>
                </a:ln>
                <a:solidFill>
                  <a:schemeClr val="tx1"/>
                </a:solidFill>
                <a:effectLst/>
                <a:uLnTx/>
                <a:uFillTx/>
                <a:latin typeface="+mj-lt"/>
                <a:ea typeface="+mj-ea"/>
                <a:cs typeface="+mj-cs"/>
              </a:rPr>
              <a:t> YOU FOR ATTENTION</a:t>
            </a:r>
            <a:endParaRPr kumimoji="0" lang="fr-FR" sz="44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402</TotalTime>
  <Words>995</Words>
  <Application>Microsoft Office PowerPoint</Application>
  <PresentationFormat>Affichage à l'écran (4:3)</PresentationFormat>
  <Paragraphs>143</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Métro</vt:lpstr>
      <vt:lpstr>IS THERE A NEED FOR FULLY ABSORBABLE MESH FOR INGUINAL HERNIA REPAIR ?</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THERE A NEED FOR FULLY ABSORBABLE MESH FOR INGUINAL HERNIA REPAIR ?</dc:title>
  <dc:creator>212962</dc:creator>
  <cp:lastModifiedBy>212962</cp:lastModifiedBy>
  <cp:revision>47</cp:revision>
  <dcterms:created xsi:type="dcterms:W3CDTF">2011-08-17T09:04:22Z</dcterms:created>
  <dcterms:modified xsi:type="dcterms:W3CDTF">2011-09-22T14:41:39Z</dcterms:modified>
</cp:coreProperties>
</file>