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8" r:id="rId1"/>
    <p:sldMasterId id="2147483741" r:id="rId2"/>
    <p:sldMasterId id="2147483757" r:id="rId3"/>
    <p:sldMasterId id="2147483789" r:id="rId4"/>
  </p:sldMasterIdLst>
  <p:notesMasterIdLst>
    <p:notesMasterId r:id="rId35"/>
  </p:notesMasterIdLst>
  <p:sldIdLst>
    <p:sldId id="521" r:id="rId5"/>
    <p:sldId id="432" r:id="rId6"/>
    <p:sldId id="463" r:id="rId7"/>
    <p:sldId id="433" r:id="rId8"/>
    <p:sldId id="537" r:id="rId9"/>
    <p:sldId id="467" r:id="rId10"/>
    <p:sldId id="434" r:id="rId11"/>
    <p:sldId id="435" r:id="rId12"/>
    <p:sldId id="436" r:id="rId13"/>
    <p:sldId id="437" r:id="rId14"/>
    <p:sldId id="438" r:id="rId15"/>
    <p:sldId id="443" r:id="rId16"/>
    <p:sldId id="487" r:id="rId17"/>
    <p:sldId id="491" r:id="rId18"/>
    <p:sldId id="538" r:id="rId19"/>
    <p:sldId id="492" r:id="rId20"/>
    <p:sldId id="493" r:id="rId21"/>
    <p:sldId id="539" r:id="rId22"/>
    <p:sldId id="692" r:id="rId23"/>
    <p:sldId id="534" r:id="rId24"/>
    <p:sldId id="522" r:id="rId25"/>
    <p:sldId id="533" r:id="rId26"/>
    <p:sldId id="523" r:id="rId27"/>
    <p:sldId id="525" r:id="rId28"/>
    <p:sldId id="526" r:id="rId29"/>
    <p:sldId id="535" r:id="rId30"/>
    <p:sldId id="536" r:id="rId31"/>
    <p:sldId id="527" r:id="rId32"/>
    <p:sldId id="407" r:id="rId33"/>
    <p:sldId id="532" r:id="rId34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19C9B"/>
    <a:srgbClr val="029594"/>
    <a:srgbClr val="1B9394"/>
    <a:srgbClr val="3A9492"/>
    <a:srgbClr val="36948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248"/>
    <p:restoredTop sz="78362" autoAdjust="0"/>
  </p:normalViewPr>
  <p:slideViewPr>
    <p:cSldViewPr snapToGrid="0" snapToObjects="1">
      <p:cViewPr varScale="1">
        <p:scale>
          <a:sx n="101" d="100"/>
          <a:sy n="101" d="100"/>
        </p:scale>
        <p:origin x="2272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ableStyles" Target="tableStyle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4.xml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87DEFF-F0FA-CC47-B929-493050EAFE59}" type="datetimeFigureOut">
              <a:rPr lang="fr-FR" smtClean="0"/>
              <a:t>11/10/2019</a:t>
            </a:fld>
            <a:endParaRPr lang="en-US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D02185-319A-F64A-8226-D6D257F7B051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77960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Chers modérateurs, chers amis,</a:t>
            </a:r>
          </a:p>
          <a:p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Les registres sont à la mode</a:t>
            </a:r>
          </a:p>
          <a:p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À titre d’exemple, le programme du prochain congrès de la EUROPEAN</a:t>
            </a:r>
            <a:r>
              <a:rPr lang="fr-FR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HERNIA SOCIETY</a:t>
            </a:r>
          </a:p>
          <a:p>
            <a:r>
              <a:rPr lang="fr-FR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 consacre une session entière à ce sujet</a:t>
            </a:r>
          </a:p>
          <a:p>
            <a:endParaRPr lang="fr-FR" dirty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FD7842A-2B49-420C-9B24-54C3F29E2E8F}" type="slidenum">
              <a:rPr lang="fr-FR" smtClean="0">
                <a:solidFill>
                  <a:prstClr val="black"/>
                </a:solidFill>
              </a:rPr>
              <a:pPr>
                <a:defRPr/>
              </a:pPr>
              <a:t>1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54948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/>
              <a:t>Ce n’était pas le cas il y a 10 ans quand nous avons crée le</a:t>
            </a:r>
            <a:r>
              <a:rPr lang="fr-FR" baseline="0" dirty="0"/>
              <a:t> Club Hernie,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aseline="0" dirty="0"/>
              <a:t>et construit </a:t>
            </a:r>
            <a:r>
              <a:rPr lang="fr-FR" b="1" baseline="0" dirty="0"/>
              <a:t>ensemble l’architecture d’un registre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/>
              <a:t>Je</a:t>
            </a:r>
            <a:r>
              <a:rPr lang="fr-FR" baseline="0" dirty="0"/>
              <a:t> tiens ici à remercier tous les membres du Club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Passés et actuels</a:t>
            </a:r>
            <a:endParaRPr lang="fr-FR" baseline="0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aseline="0" dirty="0"/>
              <a:t>pour leur implication, leur travail quotidien de bénédictin, de passionnés (fondus) de recherche clinique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FD7842A-2B49-420C-9B24-54C3F29E2E8F}" type="slidenum">
              <a:rPr lang="fr-FR" smtClean="0">
                <a:solidFill>
                  <a:prstClr val="black"/>
                </a:solidFill>
                <a:latin typeface="Calibri"/>
              </a:rPr>
              <a:pPr>
                <a:defRPr/>
              </a:pPr>
              <a:t>2</a:t>
            </a:fld>
            <a:endParaRPr lang="fr-FR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591466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sz="1200" dirty="0">
                <a:solidFill>
                  <a:schemeClr val="accent1">
                    <a:lumMod val="50000"/>
                  </a:schemeClr>
                </a:solidFill>
              </a:rPr>
              <a:t>Comment a </a:t>
            </a:r>
            <a:r>
              <a:rPr lang="fr-FR" sz="1200" dirty="0" err="1">
                <a:solidFill>
                  <a:schemeClr val="accent1">
                    <a:lumMod val="50000"/>
                  </a:schemeClr>
                </a:solidFill>
              </a:rPr>
              <a:t>t</a:t>
            </a:r>
            <a:r>
              <a:rPr lang="fr-FR" sz="1200" dirty="0">
                <a:solidFill>
                  <a:schemeClr val="accent1">
                    <a:lumMod val="50000"/>
                  </a:schemeClr>
                </a:solidFill>
              </a:rPr>
              <a:t> on construit ces</a:t>
            </a:r>
            <a:r>
              <a:rPr lang="fr-FR" sz="1200" baseline="0" dirty="0">
                <a:solidFill>
                  <a:schemeClr val="accent1">
                    <a:lumMod val="50000"/>
                  </a:schemeClr>
                </a:solidFill>
              </a:rPr>
              <a:t> registres (ventral et inguinal)</a:t>
            </a:r>
          </a:p>
          <a:p>
            <a:r>
              <a:rPr lang="fr-FR" sz="1200" baseline="0" dirty="0">
                <a:solidFill>
                  <a:schemeClr val="accent1">
                    <a:lumMod val="50000"/>
                  </a:schemeClr>
                </a:solidFill>
              </a:rPr>
              <a:t>On les a construit avec une méthodologie aussi rigoureuse que celle des RCT</a:t>
            </a:r>
          </a:p>
          <a:p>
            <a:r>
              <a:rPr lang="fr-FR" sz="1200" baseline="0" dirty="0">
                <a:solidFill>
                  <a:schemeClr val="accent1">
                    <a:lumMod val="50000"/>
                  </a:schemeClr>
                </a:solidFill>
              </a:rPr>
              <a:t>Car, a défaut de randomisation, </a:t>
            </a:r>
          </a:p>
          <a:p>
            <a:r>
              <a:rPr lang="fr-FR" sz="1200" baseline="0" dirty="0">
                <a:solidFill>
                  <a:schemeClr val="accent1">
                    <a:lumMod val="50000"/>
                  </a:schemeClr>
                </a:solidFill>
              </a:rPr>
              <a:t>Pour que nos data aient une valeur statistique, </a:t>
            </a:r>
          </a:p>
          <a:p>
            <a:r>
              <a:rPr lang="fr-FR" sz="1200" dirty="0">
                <a:solidFill>
                  <a:schemeClr val="accent1">
                    <a:lumMod val="50000"/>
                  </a:schemeClr>
                </a:solidFill>
              </a:rPr>
              <a:t>il faut une méthodologie aussi rigoureuse que dans les études contrôlées randomisées</a:t>
            </a:r>
          </a:p>
          <a:p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FD7842A-2B49-420C-9B24-54C3F29E2E8F}" type="slidenum">
              <a:rPr lang="fr-FR" smtClean="0">
                <a:solidFill>
                  <a:prstClr val="black"/>
                </a:solidFill>
              </a:rPr>
              <a:pPr>
                <a:defRPr/>
              </a:pPr>
              <a:t>3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81338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>
                <a:solidFill>
                  <a:srgbClr val="4597A0"/>
                </a:solidFill>
              </a:rPr>
              <a:t>Premier </a:t>
            </a:r>
            <a:r>
              <a:rPr lang="en-US" sz="2400" dirty="0" err="1">
                <a:solidFill>
                  <a:srgbClr val="4597A0"/>
                </a:solidFill>
              </a:rPr>
              <a:t>contrôle</a:t>
            </a:r>
            <a:r>
              <a:rPr lang="en-US" sz="2400" dirty="0">
                <a:solidFill>
                  <a:srgbClr val="4597A0"/>
                </a:solidFill>
              </a:rPr>
              <a:t>: le </a:t>
            </a:r>
            <a:r>
              <a:rPr lang="en-US" sz="2400" dirty="0" err="1">
                <a:solidFill>
                  <a:srgbClr val="4597A0"/>
                </a:solidFill>
              </a:rPr>
              <a:t>contrôle</a:t>
            </a:r>
            <a:r>
              <a:rPr lang="en-US" sz="2400" dirty="0">
                <a:solidFill>
                  <a:srgbClr val="4597A0"/>
                </a:solidFill>
              </a:rPr>
              <a:t> des</a:t>
            </a:r>
            <a:r>
              <a:rPr lang="en-US" sz="2400" baseline="0" dirty="0">
                <a:solidFill>
                  <a:srgbClr val="4597A0"/>
                </a:solidFill>
              </a:rPr>
              <a:t> </a:t>
            </a:r>
            <a:r>
              <a:rPr lang="en-US" sz="2400" baseline="0" dirty="0" err="1">
                <a:solidFill>
                  <a:srgbClr val="4597A0"/>
                </a:solidFill>
              </a:rPr>
              <a:t>saisies</a:t>
            </a:r>
            <a:endParaRPr lang="en-US" sz="2400" baseline="0" dirty="0">
              <a:solidFill>
                <a:srgbClr val="4597A0"/>
              </a:solidFill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 err="1">
                <a:solidFill>
                  <a:srgbClr val="4597A0"/>
                </a:solidFill>
              </a:rPr>
              <a:t>Chaque</a:t>
            </a:r>
            <a:r>
              <a:rPr lang="en-US" sz="2400" dirty="0">
                <a:solidFill>
                  <a:srgbClr val="4597A0"/>
                </a:solidFill>
              </a:rPr>
              <a:t> </a:t>
            </a:r>
            <a:r>
              <a:rPr lang="en-US" sz="2400" dirty="0" err="1">
                <a:solidFill>
                  <a:srgbClr val="4597A0"/>
                </a:solidFill>
              </a:rPr>
              <a:t>Membre</a:t>
            </a:r>
            <a:r>
              <a:rPr lang="en-US" sz="2400" dirty="0">
                <a:solidFill>
                  <a:srgbClr val="4597A0"/>
                </a:solidFill>
              </a:rPr>
              <a:t> </a:t>
            </a:r>
            <a:r>
              <a:rPr lang="en-US" sz="2400" dirty="0" err="1">
                <a:solidFill>
                  <a:srgbClr val="4597A0"/>
                </a:solidFill>
              </a:rPr>
              <a:t>doit</a:t>
            </a:r>
            <a:r>
              <a:rPr lang="en-US" sz="2400" dirty="0">
                <a:solidFill>
                  <a:srgbClr val="4597A0"/>
                </a:solidFill>
              </a:rPr>
              <a:t> </a:t>
            </a:r>
            <a:r>
              <a:rPr lang="en-US" sz="2400" b="1" dirty="0">
                <a:solidFill>
                  <a:srgbClr val="4597A0"/>
                </a:solidFill>
              </a:rPr>
              <a:t>accepter et signer : </a:t>
            </a:r>
            <a:r>
              <a:rPr lang="en-US" sz="2400" dirty="0">
                <a:solidFill>
                  <a:srgbClr val="808080"/>
                </a:solidFill>
              </a:rPr>
              <a:t>La </a:t>
            </a:r>
            <a:r>
              <a:rPr lang="en-US" sz="2400" b="1" dirty="0" err="1">
                <a:solidFill>
                  <a:srgbClr val="808080"/>
                </a:solidFill>
              </a:rPr>
              <a:t>Charte</a:t>
            </a:r>
            <a:r>
              <a:rPr lang="en-US" sz="2400" b="1" dirty="0">
                <a:solidFill>
                  <a:srgbClr val="808080"/>
                </a:solidFill>
              </a:rPr>
              <a:t> de </a:t>
            </a:r>
            <a:r>
              <a:rPr lang="en-US" sz="2400" b="1" dirty="0" err="1">
                <a:solidFill>
                  <a:srgbClr val="808080"/>
                </a:solidFill>
              </a:rPr>
              <a:t>Qualité</a:t>
            </a:r>
            <a:r>
              <a:rPr lang="en-US" sz="2400" b="1" dirty="0">
                <a:solidFill>
                  <a:srgbClr val="808080"/>
                </a:solidFill>
              </a:rPr>
              <a:t> qui stipule </a:t>
            </a:r>
            <a:r>
              <a:rPr lang="en-US" sz="2400" b="1" dirty="0" err="1">
                <a:solidFill>
                  <a:srgbClr val="808080"/>
                </a:solidFill>
              </a:rPr>
              <a:t>que</a:t>
            </a:r>
            <a:r>
              <a:rPr lang="en-US" sz="2400" b="1" dirty="0">
                <a:solidFill>
                  <a:srgbClr val="808080"/>
                </a:solidFill>
              </a:rPr>
              <a:t> les </a:t>
            </a:r>
            <a:r>
              <a:rPr lang="en-US" sz="2400" b="1" dirty="0" err="1">
                <a:solidFill>
                  <a:srgbClr val="808080"/>
                </a:solidFill>
              </a:rPr>
              <a:t>saisies</a:t>
            </a:r>
            <a:r>
              <a:rPr lang="en-US" sz="2400" b="1" dirty="0">
                <a:solidFill>
                  <a:srgbClr val="808080"/>
                </a:solidFill>
              </a:rPr>
              <a:t> </a:t>
            </a:r>
            <a:r>
              <a:rPr lang="en-US" sz="2400" b="1" dirty="0" err="1">
                <a:solidFill>
                  <a:srgbClr val="808080"/>
                </a:solidFill>
              </a:rPr>
              <a:t>sont</a:t>
            </a:r>
            <a:endParaRPr lang="en-US" sz="2400" b="1" dirty="0">
              <a:solidFill>
                <a:srgbClr val="4597A0"/>
              </a:solidFill>
            </a:endParaRPr>
          </a:p>
          <a:p>
            <a:pPr marL="800100" lvl="2" indent="0">
              <a:buNone/>
            </a:pPr>
            <a:r>
              <a:rPr lang="en-US" b="1" dirty="0" err="1">
                <a:solidFill>
                  <a:srgbClr val="808080"/>
                </a:solidFill>
              </a:rPr>
              <a:t>Anonymisées</a:t>
            </a:r>
            <a:r>
              <a:rPr lang="en-US" b="1" dirty="0">
                <a:solidFill>
                  <a:srgbClr val="808080"/>
                </a:solidFill>
              </a:rPr>
              <a:t> </a:t>
            </a:r>
          </a:p>
          <a:p>
            <a:pPr marL="800100" lvl="2" indent="0">
              <a:buNone/>
            </a:pPr>
            <a:r>
              <a:rPr lang="en-US" b="1" dirty="0" err="1">
                <a:solidFill>
                  <a:srgbClr val="808080"/>
                </a:solidFill>
              </a:rPr>
              <a:t>Consécutives</a:t>
            </a:r>
            <a:endParaRPr lang="en-US" b="1" dirty="0">
              <a:solidFill>
                <a:srgbClr val="808080"/>
              </a:solidFill>
            </a:endParaRPr>
          </a:p>
          <a:p>
            <a:pPr marL="800100" lvl="2" indent="0">
              <a:buNone/>
            </a:pPr>
            <a:r>
              <a:rPr lang="en-US" b="1" dirty="0">
                <a:solidFill>
                  <a:srgbClr val="808080"/>
                </a:solidFill>
              </a:rPr>
              <a:t>Non </a:t>
            </a:r>
            <a:r>
              <a:rPr lang="en-US" b="1" dirty="0" err="1">
                <a:solidFill>
                  <a:srgbClr val="808080"/>
                </a:solidFill>
              </a:rPr>
              <a:t>sélectionnées</a:t>
            </a:r>
            <a:endParaRPr lang="en-US" b="1" dirty="0">
              <a:solidFill>
                <a:srgbClr val="808080"/>
              </a:solidFill>
            </a:endParaRPr>
          </a:p>
          <a:p>
            <a:pPr marL="800100" lvl="2" indent="0">
              <a:buNone/>
            </a:pPr>
            <a:r>
              <a:rPr lang="en-US" b="1" u="sng" dirty="0" err="1">
                <a:solidFill>
                  <a:srgbClr val="808080"/>
                </a:solidFill>
              </a:rPr>
              <a:t>Exhaustives</a:t>
            </a:r>
            <a:endParaRPr lang="en-US" b="1" u="sng" dirty="0">
              <a:solidFill>
                <a:srgbClr val="808080"/>
              </a:solidFill>
            </a:endParaRPr>
          </a:p>
          <a:p>
            <a:pPr marL="800100" lvl="2" indent="0">
              <a:buNone/>
            </a:pPr>
            <a:r>
              <a:rPr lang="en-US" b="1" dirty="0" err="1">
                <a:solidFill>
                  <a:srgbClr val="808080"/>
                </a:solidFill>
              </a:rPr>
              <a:t>Réalisées</a:t>
            </a:r>
            <a:r>
              <a:rPr lang="en-US" b="1" dirty="0">
                <a:solidFill>
                  <a:srgbClr val="808080"/>
                </a:solidFill>
              </a:rPr>
              <a:t> En temps </a:t>
            </a:r>
            <a:r>
              <a:rPr lang="en-US" b="1" dirty="0" err="1">
                <a:solidFill>
                  <a:srgbClr val="808080"/>
                </a:solidFill>
              </a:rPr>
              <a:t>réel</a:t>
            </a:r>
            <a:r>
              <a:rPr lang="en-US" b="1" dirty="0">
                <a:solidFill>
                  <a:srgbClr val="808080"/>
                </a:solidFill>
              </a:rPr>
              <a:t>, </a:t>
            </a:r>
          </a:p>
          <a:p>
            <a:pPr marL="1257300" lvl="3" indent="0">
              <a:buNone/>
            </a:pPr>
            <a:r>
              <a:rPr lang="en-US" dirty="0">
                <a:solidFill>
                  <a:srgbClr val="808080"/>
                </a:solidFill>
              </a:rPr>
              <a:t>Online, </a:t>
            </a:r>
            <a:r>
              <a:rPr lang="en-US" dirty="0" err="1">
                <a:solidFill>
                  <a:srgbClr val="808080"/>
                </a:solidFill>
              </a:rPr>
              <a:t>dans</a:t>
            </a:r>
            <a:r>
              <a:rPr lang="en-US" dirty="0">
                <a:solidFill>
                  <a:srgbClr val="808080"/>
                </a:solidFill>
              </a:rPr>
              <a:t> le website</a:t>
            </a:r>
          </a:p>
          <a:p>
            <a:pPr marL="1257300" lvl="3" indent="0">
              <a:buNone/>
            </a:pPr>
            <a:r>
              <a:rPr lang="en-US" dirty="0">
                <a:solidFill>
                  <a:srgbClr val="808080"/>
                </a:solidFill>
              </a:rPr>
              <a:t>au</a:t>
            </a:r>
            <a:r>
              <a:rPr lang="en-US" baseline="0" dirty="0">
                <a:solidFill>
                  <a:srgbClr val="808080"/>
                </a:solidFill>
              </a:rPr>
              <a:t> travers de </a:t>
            </a:r>
            <a:r>
              <a:rPr lang="en-US" dirty="0">
                <a:solidFill>
                  <a:srgbClr val="808080"/>
                </a:solidFill>
              </a:rPr>
              <a:t>164 variables </a:t>
            </a:r>
            <a:r>
              <a:rPr lang="en-US" dirty="0" err="1">
                <a:solidFill>
                  <a:srgbClr val="808080"/>
                </a:solidFill>
              </a:rPr>
              <a:t>descriptives</a:t>
            </a:r>
            <a:r>
              <a:rPr lang="en-US" dirty="0">
                <a:solidFill>
                  <a:srgbClr val="808080"/>
                </a:solidFill>
              </a:rPr>
              <a:t> du</a:t>
            </a:r>
          </a:p>
          <a:p>
            <a:pPr marL="1257300" lvl="3" indent="0">
              <a:buNone/>
            </a:pPr>
            <a:r>
              <a:rPr lang="en-US" dirty="0" err="1">
                <a:solidFill>
                  <a:srgbClr val="808080"/>
                </a:solidFill>
              </a:rPr>
              <a:t>Pré</a:t>
            </a:r>
            <a:r>
              <a:rPr lang="en-US" dirty="0">
                <a:solidFill>
                  <a:srgbClr val="808080"/>
                </a:solidFill>
              </a:rPr>
              <a:t>, per et </a:t>
            </a:r>
          </a:p>
          <a:p>
            <a:pPr marL="1257300" lvl="3" indent="0">
              <a:buNone/>
            </a:pPr>
            <a:r>
              <a:rPr lang="en-US" dirty="0" err="1">
                <a:solidFill>
                  <a:srgbClr val="808080"/>
                </a:solidFill>
              </a:rPr>
              <a:t>Postopératoire</a:t>
            </a:r>
            <a:r>
              <a:rPr lang="en-US" baseline="0" dirty="0">
                <a:solidFill>
                  <a:srgbClr val="808080"/>
                </a:solidFill>
              </a:rPr>
              <a:t> </a:t>
            </a:r>
            <a:r>
              <a:rPr lang="en-US" baseline="0" dirty="0" err="1">
                <a:solidFill>
                  <a:srgbClr val="808080"/>
                </a:solidFill>
              </a:rPr>
              <a:t>à</a:t>
            </a:r>
            <a:r>
              <a:rPr lang="en-US" dirty="0">
                <a:solidFill>
                  <a:srgbClr val="808080"/>
                </a:solidFill>
              </a:rPr>
              <a:t> J0, J1, J8, M1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2400" dirty="0">
              <a:solidFill>
                <a:srgbClr val="4597A0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FD7842A-2B49-420C-9B24-54C3F29E2E8F}" type="slidenum">
              <a:rPr lang="fr-FR" smtClean="0">
                <a:solidFill>
                  <a:prstClr val="black"/>
                </a:solidFill>
                <a:latin typeface="Calibri"/>
              </a:rPr>
              <a:pPr>
                <a:defRPr/>
              </a:pPr>
              <a:t>4</a:t>
            </a:fld>
            <a:endParaRPr lang="fr-FR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582277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r-FR" sz="2400" noProof="0" dirty="0">
                <a:solidFill>
                  <a:srgbClr val="4597A0"/>
                </a:solidFill>
              </a:rPr>
              <a:t>Les data</a:t>
            </a:r>
            <a:r>
              <a:rPr lang="fr-FR" sz="2400" baseline="0" noProof="0" dirty="0">
                <a:solidFill>
                  <a:srgbClr val="4597A0"/>
                </a:solidFill>
              </a:rPr>
              <a:t> sont conservées dans une banque suisse, banque de données</a:t>
            </a:r>
          </a:p>
          <a:p>
            <a:pPr marL="0" indent="0">
              <a:buNone/>
            </a:pPr>
            <a:r>
              <a:rPr lang="fr-FR" sz="2400" baseline="0" noProof="0" dirty="0">
                <a:solidFill>
                  <a:srgbClr val="4597A0"/>
                </a:solidFill>
              </a:rPr>
              <a:t>L’accès aux saisies est contrôlé par login et </a:t>
            </a:r>
            <a:r>
              <a:rPr lang="fr-FR" sz="2400" baseline="0" noProof="0" dirty="0" err="1">
                <a:solidFill>
                  <a:srgbClr val="4597A0"/>
                </a:solidFill>
              </a:rPr>
              <a:t>password</a:t>
            </a:r>
            <a:endParaRPr lang="fr-FR" sz="2400" baseline="0" noProof="0" dirty="0">
              <a:solidFill>
                <a:srgbClr val="4597A0"/>
              </a:solidFill>
            </a:endParaRPr>
          </a:p>
          <a:p>
            <a:pPr marL="0" indent="0">
              <a:buNone/>
            </a:pPr>
            <a:r>
              <a:rPr lang="fr-FR" sz="2400" noProof="0" dirty="0">
                <a:solidFill>
                  <a:srgbClr val="4597A0"/>
                </a:solidFill>
              </a:rPr>
              <a:t>Les données sont </a:t>
            </a:r>
            <a:r>
              <a:rPr lang="fr-FR" sz="2400" noProof="0" dirty="0" err="1">
                <a:solidFill>
                  <a:srgbClr val="4597A0"/>
                </a:solidFill>
              </a:rPr>
              <a:t>anonymisées</a:t>
            </a:r>
            <a:r>
              <a:rPr lang="fr-FR" sz="2400" noProof="0" dirty="0">
                <a:solidFill>
                  <a:srgbClr val="4597A0"/>
                </a:solidFill>
              </a:rPr>
              <a:t> et encryptées</a:t>
            </a:r>
          </a:p>
          <a:p>
            <a:pPr marL="0" indent="0">
              <a:buNone/>
            </a:pPr>
            <a:r>
              <a:rPr lang="fr-FR" sz="2400" noProof="0" dirty="0">
                <a:solidFill>
                  <a:srgbClr val="4597A0"/>
                </a:solidFill>
              </a:rPr>
              <a:t>Et</a:t>
            </a:r>
            <a:r>
              <a:rPr lang="fr-FR" sz="2400" baseline="0" noProof="0" dirty="0">
                <a:solidFill>
                  <a:srgbClr val="4597A0"/>
                </a:solidFill>
              </a:rPr>
              <a:t> le registre a obtenu l’accord des différents comités d’éthique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FD7842A-2B49-420C-9B24-54C3F29E2E8F}" type="slidenum">
              <a:rPr lang="fr-FR" smtClean="0">
                <a:solidFill>
                  <a:prstClr val="black"/>
                </a:solidFill>
                <a:latin typeface="Calibri"/>
              </a:rPr>
              <a:pPr>
                <a:defRPr/>
              </a:pPr>
              <a:t>5</a:t>
            </a:fld>
            <a:endParaRPr lang="fr-FR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263190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r-FR" sz="2400" noProof="0" dirty="0">
                <a:solidFill>
                  <a:srgbClr val="4597A0"/>
                </a:solidFill>
              </a:rPr>
              <a:t>Les coordonnées du patient ne sont pas stockées dans le site</a:t>
            </a:r>
          </a:p>
          <a:p>
            <a:pPr marL="0" indent="0">
              <a:buNone/>
            </a:pPr>
            <a:r>
              <a:rPr lang="fr-FR" sz="2400" noProof="0" dirty="0">
                <a:solidFill>
                  <a:srgbClr val="4597A0"/>
                </a:solidFill>
              </a:rPr>
              <a:t>Mais conservées à part par l’opérateur</a:t>
            </a:r>
          </a:p>
          <a:p>
            <a:pPr marL="0" indent="0">
              <a:buNone/>
            </a:pPr>
            <a:r>
              <a:rPr lang="fr-FR" sz="2400" noProof="0" dirty="0">
                <a:solidFill>
                  <a:srgbClr val="4597A0"/>
                </a:solidFill>
              </a:rPr>
              <a:t>Seul l’opérateur</a:t>
            </a:r>
            <a:r>
              <a:rPr lang="fr-FR" sz="2400" baseline="0" noProof="0" dirty="0">
                <a:solidFill>
                  <a:srgbClr val="4597A0"/>
                </a:solidFill>
              </a:rPr>
              <a:t> et l’ARC peuvent faire le lien entre les d</a:t>
            </a:r>
            <a:r>
              <a:rPr lang="fr-FR" sz="2400" baseline="0" dirty="0" err="1">
                <a:solidFill>
                  <a:srgbClr val="4597A0"/>
                </a:solidFill>
              </a:rPr>
              <a:t>atas</a:t>
            </a:r>
            <a:r>
              <a:rPr lang="fr-FR" sz="2400" baseline="0" dirty="0">
                <a:solidFill>
                  <a:srgbClr val="4597A0"/>
                </a:solidFill>
              </a:rPr>
              <a:t> et l’identité du patient</a:t>
            </a:r>
          </a:p>
          <a:p>
            <a:pPr marL="0" indent="0">
              <a:buNone/>
            </a:pPr>
            <a:r>
              <a:rPr lang="fr-FR" sz="2400" baseline="0" dirty="0">
                <a:solidFill>
                  <a:srgbClr val="4597A0"/>
                </a:solidFill>
              </a:rPr>
              <a:t>Quand il faut le contacter pour le </a:t>
            </a:r>
            <a:r>
              <a:rPr lang="fr-FR" sz="2400" baseline="0" dirty="0" err="1">
                <a:solidFill>
                  <a:srgbClr val="4597A0"/>
                </a:solidFill>
              </a:rPr>
              <a:t>follow</a:t>
            </a:r>
            <a:r>
              <a:rPr lang="fr-FR" sz="2400" baseline="0" dirty="0">
                <a:solidFill>
                  <a:srgbClr val="4597A0"/>
                </a:solidFill>
              </a:rPr>
              <a:t>-up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FD7842A-2B49-420C-9B24-54C3F29E2E8F}" type="slidenum">
              <a:rPr lang="fr-FR" smtClean="0">
                <a:solidFill>
                  <a:prstClr val="black"/>
                </a:solidFill>
                <a:latin typeface="Calibri"/>
              </a:rPr>
              <a:pPr>
                <a:defRPr/>
              </a:pPr>
              <a:t>6</a:t>
            </a:fld>
            <a:endParaRPr lang="fr-FR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819216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noProof="0" dirty="0">
                <a:solidFill>
                  <a:srgbClr val="4597A0"/>
                </a:solidFill>
              </a:rPr>
              <a:t>Deuxième</a:t>
            </a:r>
            <a:r>
              <a:rPr lang="fr-FR" sz="2400" b="1" baseline="0" noProof="0" dirty="0">
                <a:solidFill>
                  <a:srgbClr val="4597A0"/>
                </a:solidFill>
              </a:rPr>
              <a:t> contrôle, </a:t>
            </a:r>
            <a:r>
              <a:rPr lang="fr-FR" sz="2400" b="1" noProof="0" dirty="0">
                <a:solidFill>
                  <a:srgbClr val="4597A0"/>
                </a:solidFill>
              </a:rPr>
              <a:t>le contrôle des résultats à</a:t>
            </a:r>
            <a:r>
              <a:rPr lang="fr-FR" sz="2400" b="1" baseline="0" noProof="0" dirty="0">
                <a:solidFill>
                  <a:srgbClr val="4597A0"/>
                </a:solidFill>
              </a:rPr>
              <a:t> </a:t>
            </a:r>
            <a:r>
              <a:rPr lang="fr-FR" sz="2400" b="1" noProof="0" dirty="0">
                <a:solidFill>
                  <a:srgbClr val="4597A0"/>
                </a:solidFill>
              </a:rPr>
              <a:t>1, 2 et 5 ans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fr-FR" sz="2400" b="1" noProof="0" dirty="0">
              <a:solidFill>
                <a:srgbClr val="4597A0"/>
              </a:solidFill>
            </a:endParaRPr>
          </a:p>
          <a:p>
            <a:pPr marL="800100" lvl="2" indent="0">
              <a:buNone/>
            </a:pPr>
            <a:r>
              <a:rPr lang="fr-FR" noProof="0" dirty="0">
                <a:solidFill>
                  <a:srgbClr val="808080"/>
                </a:solidFill>
              </a:rPr>
              <a:t>Par une </a:t>
            </a:r>
            <a:r>
              <a:rPr lang="fr-FR" b="1" noProof="0" dirty="0">
                <a:solidFill>
                  <a:srgbClr val="808080"/>
                </a:solidFill>
              </a:rPr>
              <a:t>ARC </a:t>
            </a:r>
          </a:p>
          <a:p>
            <a:pPr marL="800100" lvl="2" indent="0">
              <a:buNone/>
            </a:pPr>
            <a:r>
              <a:rPr lang="fr-FR" b="1" noProof="0" dirty="0">
                <a:solidFill>
                  <a:srgbClr val="808080"/>
                </a:solidFill>
              </a:rPr>
              <a:t>Indépendante </a:t>
            </a:r>
            <a:r>
              <a:rPr lang="fr-FR" noProof="0" dirty="0">
                <a:solidFill>
                  <a:srgbClr val="808080"/>
                </a:solidFill>
              </a:rPr>
              <a:t>des opérateurs </a:t>
            </a:r>
          </a:p>
          <a:p>
            <a:pPr marL="800100" lvl="2" indent="0">
              <a:buNone/>
            </a:pPr>
            <a:r>
              <a:rPr lang="fr-FR" b="1" noProof="0" dirty="0">
                <a:solidFill>
                  <a:schemeClr val="bg1">
                    <a:lumMod val="50000"/>
                  </a:schemeClr>
                </a:solidFill>
              </a:rPr>
              <a:t>En aveugle </a:t>
            </a:r>
            <a:r>
              <a:rPr lang="fr-FR" noProof="0" dirty="0">
                <a:solidFill>
                  <a:srgbClr val="808080"/>
                </a:solidFill>
              </a:rPr>
              <a:t>/ technique utilisée (</a:t>
            </a:r>
            <a:r>
              <a:rPr lang="fr-FR" noProof="0" dirty="0" err="1">
                <a:solidFill>
                  <a:srgbClr val="808080"/>
                </a:solidFill>
              </a:rPr>
              <a:t>blinded</a:t>
            </a:r>
            <a:r>
              <a:rPr lang="fr-FR" noProof="0" dirty="0">
                <a:solidFill>
                  <a:srgbClr val="808080"/>
                </a:solidFill>
              </a:rPr>
              <a:t>)</a:t>
            </a:r>
          </a:p>
          <a:p>
            <a:pPr marL="800100" lvl="2" indent="0">
              <a:buNone/>
            </a:pPr>
            <a:endParaRPr lang="fr-FR" noProof="0" dirty="0">
              <a:solidFill>
                <a:srgbClr val="808080"/>
              </a:solidFill>
            </a:endParaRPr>
          </a:p>
          <a:p>
            <a:pPr marL="800100" lvl="2" indent="0">
              <a:buNone/>
            </a:pPr>
            <a:r>
              <a:rPr lang="fr-FR" b="1" noProof="0" dirty="0">
                <a:solidFill>
                  <a:srgbClr val="808080"/>
                </a:solidFill>
              </a:rPr>
              <a:t>Questionnaire téléphonique validé </a:t>
            </a:r>
          </a:p>
          <a:p>
            <a:pPr marL="1714500" lvl="4" indent="0">
              <a:buNone/>
            </a:pPr>
            <a:r>
              <a:rPr lang="fr-FR" noProof="0" dirty="0">
                <a:solidFill>
                  <a:srgbClr val="808080"/>
                </a:solidFill>
              </a:rPr>
              <a:t>en cas de symptômes</a:t>
            </a:r>
          </a:p>
          <a:p>
            <a:pPr marL="1714500" marR="0" lvl="4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noProof="0" dirty="0">
                <a:solidFill>
                  <a:srgbClr val="808080"/>
                </a:solidFill>
              </a:rPr>
              <a:t>Examen physique conseillé </a:t>
            </a:r>
          </a:p>
          <a:p>
            <a:pPr marL="1714500" lvl="4" indent="0">
              <a:buNone/>
            </a:pPr>
            <a:r>
              <a:rPr lang="fr-FR" noProof="0" dirty="0">
                <a:solidFill>
                  <a:srgbClr val="808080"/>
                </a:solidFill>
              </a:rPr>
              <a:t>RR ou pas</a:t>
            </a:r>
          </a:p>
          <a:p>
            <a:pPr marL="800100" lvl="2" indent="0">
              <a:buNone/>
            </a:pPr>
            <a:r>
              <a:rPr lang="fr-FR" b="1" noProof="0" dirty="0">
                <a:solidFill>
                  <a:srgbClr val="808080"/>
                </a:solidFill>
              </a:rPr>
              <a:t>Douleur chronique</a:t>
            </a:r>
          </a:p>
          <a:p>
            <a:pPr marL="800100" lvl="2" indent="0">
              <a:buNone/>
            </a:pPr>
            <a:r>
              <a:rPr lang="fr-FR" b="1" noProof="0" dirty="0">
                <a:solidFill>
                  <a:srgbClr val="808080"/>
                </a:solidFill>
              </a:rPr>
              <a:t>			Comparaison EVA et QOL </a:t>
            </a:r>
            <a:r>
              <a:rPr lang="fr-FR" b="1" noProof="0" dirty="0" err="1">
                <a:solidFill>
                  <a:srgbClr val="808080"/>
                </a:solidFill>
              </a:rPr>
              <a:t>postop</a:t>
            </a:r>
            <a:r>
              <a:rPr lang="fr-FR" b="1" noProof="0" dirty="0">
                <a:solidFill>
                  <a:srgbClr val="808080"/>
                </a:solidFill>
              </a:rPr>
              <a:t> comparée à QOL </a:t>
            </a:r>
            <a:r>
              <a:rPr lang="fr-FR" b="1" noProof="0" dirty="0" err="1">
                <a:solidFill>
                  <a:srgbClr val="808080"/>
                </a:solidFill>
              </a:rPr>
              <a:t>préop</a:t>
            </a:r>
            <a:endParaRPr lang="fr-FR" b="1" noProof="0" dirty="0">
              <a:solidFill>
                <a:srgbClr val="808080"/>
              </a:solidFill>
            </a:endParaRPr>
          </a:p>
          <a:p>
            <a:pPr marL="1257300" lvl="3" indent="0">
              <a:buNone/>
            </a:pPr>
            <a:r>
              <a:rPr lang="fr-FR" noProof="0" dirty="0">
                <a:solidFill>
                  <a:srgbClr val="808080"/>
                </a:solidFill>
              </a:rPr>
              <a:t>Même questionnaire à : </a:t>
            </a:r>
            <a:r>
              <a:rPr lang="fr-FR" noProof="0" dirty="0" err="1">
                <a:solidFill>
                  <a:srgbClr val="808080"/>
                </a:solidFill>
              </a:rPr>
              <a:t>préop</a:t>
            </a:r>
            <a:r>
              <a:rPr lang="fr-FR" noProof="0" dirty="0">
                <a:solidFill>
                  <a:srgbClr val="808080"/>
                </a:solidFill>
              </a:rPr>
              <a:t>, M1, A1, A2, A5</a:t>
            </a:r>
          </a:p>
          <a:p>
            <a:pPr marL="1714500" lvl="4" indent="0">
              <a:buNone/>
            </a:pPr>
            <a:endParaRPr lang="fr-FR" noProof="0" dirty="0">
              <a:solidFill>
                <a:srgbClr val="808080"/>
              </a:solidFill>
            </a:endParaRPr>
          </a:p>
          <a:p>
            <a:endParaRPr lang="fr-FR" sz="2400" noProof="0" dirty="0">
              <a:solidFill>
                <a:srgbClr val="4597A0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FD7842A-2B49-420C-9B24-54C3F29E2E8F}" type="slidenum">
              <a:rPr lang="fr-FR" smtClean="0">
                <a:solidFill>
                  <a:prstClr val="black"/>
                </a:solidFill>
                <a:latin typeface="Calibri"/>
              </a:rPr>
              <a:pPr>
                <a:defRPr/>
              </a:pPr>
              <a:t>7</a:t>
            </a:fld>
            <a:endParaRPr lang="fr-FR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555540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4597A0"/>
                </a:solidFill>
              </a:rPr>
              <a:t>3° </a:t>
            </a:r>
            <a:r>
              <a:rPr lang="en-US" sz="2400" b="1" dirty="0" err="1">
                <a:solidFill>
                  <a:srgbClr val="4597A0"/>
                </a:solidFill>
              </a:rPr>
              <a:t>Contrôle</a:t>
            </a:r>
            <a:r>
              <a:rPr lang="en-US" sz="2400" b="1" dirty="0">
                <a:solidFill>
                  <a:srgbClr val="4597A0"/>
                </a:solidFill>
              </a:rPr>
              <a:t> = </a:t>
            </a:r>
            <a:r>
              <a:rPr lang="en-US" sz="2400" b="1" dirty="0" err="1">
                <a:solidFill>
                  <a:srgbClr val="4597A0"/>
                </a:solidFill>
              </a:rPr>
              <a:t>Rétrocontrôle</a:t>
            </a:r>
            <a:r>
              <a:rPr lang="en-US" sz="2400" b="1" dirty="0">
                <a:solidFill>
                  <a:srgbClr val="4597A0"/>
                </a:solidFill>
              </a:rPr>
              <a:t> des suites </a:t>
            </a:r>
            <a:r>
              <a:rPr lang="en-US" sz="2400" b="1" dirty="0" err="1">
                <a:solidFill>
                  <a:srgbClr val="4597A0"/>
                </a:solidFill>
              </a:rPr>
              <a:t>opératoires</a:t>
            </a:r>
            <a:endParaRPr lang="en-US" sz="2400" b="1" dirty="0">
              <a:solidFill>
                <a:srgbClr val="4597A0"/>
              </a:solidFill>
            </a:endParaRPr>
          </a:p>
          <a:p>
            <a:pPr marL="800100" lvl="2" indent="0">
              <a:buNone/>
            </a:pPr>
            <a:endParaRPr lang="en-US" b="1" dirty="0">
              <a:solidFill>
                <a:srgbClr val="808080"/>
              </a:solidFill>
            </a:endParaRPr>
          </a:p>
          <a:p>
            <a:pPr marL="800100" lvl="2" indent="0">
              <a:buNone/>
            </a:pPr>
            <a:r>
              <a:rPr lang="en-US" b="1" dirty="0">
                <a:solidFill>
                  <a:srgbClr val="808080"/>
                </a:solidFill>
              </a:rPr>
              <a:t>L’ARC</a:t>
            </a:r>
          </a:p>
          <a:p>
            <a:pPr marL="800100" lvl="2" indent="0">
              <a:buNone/>
            </a:pPr>
            <a:r>
              <a:rPr lang="en-US" b="1" dirty="0">
                <a:solidFill>
                  <a:srgbClr val="808080"/>
                </a:solidFill>
              </a:rPr>
              <a:t>Au </a:t>
            </a:r>
            <a:r>
              <a:rPr lang="en-US" b="1" dirty="0" err="1">
                <a:solidFill>
                  <a:srgbClr val="808080"/>
                </a:solidFill>
              </a:rPr>
              <a:t>cours</a:t>
            </a:r>
            <a:r>
              <a:rPr lang="en-US" b="1" dirty="0">
                <a:solidFill>
                  <a:srgbClr val="808080"/>
                </a:solidFill>
              </a:rPr>
              <a:t> de </a:t>
            </a:r>
            <a:r>
              <a:rPr lang="en-US" b="1" dirty="0" err="1">
                <a:solidFill>
                  <a:srgbClr val="808080"/>
                </a:solidFill>
              </a:rPr>
              <a:t>l’entretien</a:t>
            </a:r>
            <a:r>
              <a:rPr lang="en-US" b="1" dirty="0">
                <a:solidFill>
                  <a:srgbClr val="808080"/>
                </a:solidFill>
              </a:rPr>
              <a:t> </a:t>
            </a:r>
            <a:r>
              <a:rPr lang="en-US" b="1" dirty="0" err="1">
                <a:solidFill>
                  <a:srgbClr val="808080"/>
                </a:solidFill>
              </a:rPr>
              <a:t>téléphonique</a:t>
            </a:r>
            <a:r>
              <a:rPr lang="en-US" b="1" dirty="0">
                <a:solidFill>
                  <a:srgbClr val="808080"/>
                </a:solidFill>
              </a:rPr>
              <a:t> avec le patient</a:t>
            </a:r>
          </a:p>
          <a:p>
            <a:pPr marL="800100" lvl="2" indent="0">
              <a:buNone/>
            </a:pPr>
            <a:r>
              <a:rPr lang="en-US" b="1" dirty="0">
                <a:solidFill>
                  <a:srgbClr val="808080"/>
                </a:solidFill>
              </a:rPr>
              <a:t>Pour les </a:t>
            </a:r>
            <a:r>
              <a:rPr lang="en-US" b="1" dirty="0" err="1">
                <a:solidFill>
                  <a:srgbClr val="808080"/>
                </a:solidFill>
              </a:rPr>
              <a:t>résultats</a:t>
            </a:r>
            <a:r>
              <a:rPr lang="en-US" b="1" dirty="0">
                <a:solidFill>
                  <a:srgbClr val="808080"/>
                </a:solidFill>
              </a:rPr>
              <a:t> </a:t>
            </a:r>
            <a:r>
              <a:rPr lang="en-US" b="1" dirty="0" err="1">
                <a:solidFill>
                  <a:srgbClr val="808080"/>
                </a:solidFill>
              </a:rPr>
              <a:t>à</a:t>
            </a:r>
            <a:r>
              <a:rPr lang="en-US" b="1" dirty="0">
                <a:solidFill>
                  <a:srgbClr val="808080"/>
                </a:solidFill>
              </a:rPr>
              <a:t> long </a:t>
            </a:r>
            <a:r>
              <a:rPr lang="en-US" b="1" dirty="0" err="1">
                <a:solidFill>
                  <a:srgbClr val="808080"/>
                </a:solidFill>
              </a:rPr>
              <a:t>terme</a:t>
            </a:r>
            <a:r>
              <a:rPr lang="en-US" b="1" dirty="0">
                <a:solidFill>
                  <a:srgbClr val="808080"/>
                </a:solidFill>
              </a:rPr>
              <a:t>,</a:t>
            </a:r>
          </a:p>
          <a:p>
            <a:pPr marL="800100" lvl="2" indent="0">
              <a:buNone/>
            </a:pPr>
            <a:r>
              <a:rPr lang="en-US" b="1" dirty="0">
                <a:solidFill>
                  <a:srgbClr val="808080"/>
                </a:solidFill>
              </a:rPr>
              <a:t>En </a:t>
            </a:r>
            <a:r>
              <a:rPr lang="en-US" b="1" dirty="0" err="1">
                <a:solidFill>
                  <a:srgbClr val="808080"/>
                </a:solidFill>
              </a:rPr>
              <a:t>profite</a:t>
            </a:r>
            <a:r>
              <a:rPr lang="en-US" b="1" dirty="0">
                <a:solidFill>
                  <a:srgbClr val="808080"/>
                </a:solidFill>
              </a:rPr>
              <a:t> pour</a:t>
            </a:r>
          </a:p>
          <a:p>
            <a:pPr marL="800100" lvl="2" indent="0">
              <a:buNone/>
            </a:pPr>
            <a:endParaRPr lang="en-US" b="1" dirty="0">
              <a:solidFill>
                <a:srgbClr val="808080"/>
              </a:solidFill>
            </a:endParaRPr>
          </a:p>
          <a:p>
            <a:pPr marL="800100" lvl="2" indent="0">
              <a:buNone/>
            </a:pPr>
            <a:r>
              <a:rPr lang="en-US" b="1" dirty="0" err="1">
                <a:solidFill>
                  <a:srgbClr val="808080"/>
                </a:solidFill>
              </a:rPr>
              <a:t>Valider</a:t>
            </a:r>
            <a:r>
              <a:rPr lang="en-US" b="1" dirty="0">
                <a:solidFill>
                  <a:srgbClr val="808080"/>
                </a:solidFill>
              </a:rPr>
              <a:t> la </a:t>
            </a:r>
            <a:r>
              <a:rPr lang="en-US" b="1" dirty="0" err="1">
                <a:solidFill>
                  <a:srgbClr val="808080"/>
                </a:solidFill>
              </a:rPr>
              <a:t>qualité</a:t>
            </a:r>
            <a:r>
              <a:rPr lang="en-US" b="1" dirty="0">
                <a:solidFill>
                  <a:srgbClr val="808080"/>
                </a:solidFill>
              </a:rPr>
              <a:t> des suites </a:t>
            </a:r>
            <a:r>
              <a:rPr lang="en-US" b="1" dirty="0" err="1">
                <a:solidFill>
                  <a:srgbClr val="808080"/>
                </a:solidFill>
              </a:rPr>
              <a:t>opératoires</a:t>
            </a:r>
            <a:r>
              <a:rPr lang="en-US" b="1" dirty="0">
                <a:solidFill>
                  <a:srgbClr val="808080"/>
                </a:solidFill>
              </a:rPr>
              <a:t> et la</a:t>
            </a:r>
          </a:p>
          <a:p>
            <a:pPr marL="800100" lvl="2" indent="0">
              <a:buNone/>
            </a:pPr>
            <a:r>
              <a:rPr lang="en-US" b="1" dirty="0" err="1">
                <a:solidFill>
                  <a:srgbClr val="808080"/>
                </a:solidFill>
              </a:rPr>
              <a:t>Conformité</a:t>
            </a:r>
            <a:r>
              <a:rPr lang="en-US" b="1" dirty="0">
                <a:solidFill>
                  <a:srgbClr val="808080"/>
                </a:solidFill>
              </a:rPr>
              <a:t> avec la </a:t>
            </a:r>
            <a:r>
              <a:rPr lang="en-US" b="1" dirty="0" err="1">
                <a:solidFill>
                  <a:srgbClr val="808080"/>
                </a:solidFill>
              </a:rPr>
              <a:t>saisie</a:t>
            </a:r>
            <a:r>
              <a:rPr lang="en-US" b="1" dirty="0">
                <a:solidFill>
                  <a:srgbClr val="808080"/>
                </a:solidFill>
              </a:rPr>
              <a:t> </a:t>
            </a:r>
            <a:r>
              <a:rPr lang="en-US" b="1" dirty="0" err="1">
                <a:solidFill>
                  <a:srgbClr val="808080"/>
                </a:solidFill>
              </a:rPr>
              <a:t>effectuée</a:t>
            </a:r>
            <a:r>
              <a:rPr lang="en-US" b="1" dirty="0">
                <a:solidFill>
                  <a:srgbClr val="808080"/>
                </a:solidFill>
              </a:rPr>
              <a:t> par </a:t>
            </a:r>
            <a:r>
              <a:rPr lang="en-US" b="1" dirty="0" err="1">
                <a:solidFill>
                  <a:srgbClr val="808080"/>
                </a:solidFill>
              </a:rPr>
              <a:t>l’opérateur</a:t>
            </a:r>
            <a:endParaRPr lang="en-US" b="1" dirty="0">
              <a:solidFill>
                <a:srgbClr val="808080"/>
              </a:solidFill>
            </a:endParaRPr>
          </a:p>
          <a:p>
            <a:pPr marL="1257300" lvl="3" indent="0">
              <a:buNone/>
            </a:pPr>
            <a:r>
              <a:rPr lang="en-US" b="1" dirty="0">
                <a:solidFill>
                  <a:srgbClr val="808080"/>
                </a:solidFill>
              </a:rPr>
              <a:t>= &gt; En </a:t>
            </a:r>
            <a:r>
              <a:rPr lang="en-US" b="1" dirty="0" err="1">
                <a:solidFill>
                  <a:srgbClr val="808080"/>
                </a:solidFill>
              </a:rPr>
              <a:t>cas</a:t>
            </a:r>
            <a:r>
              <a:rPr lang="en-US" b="1" dirty="0">
                <a:solidFill>
                  <a:srgbClr val="808080"/>
                </a:solidFill>
              </a:rPr>
              <a:t> de discordance un </a:t>
            </a:r>
            <a:r>
              <a:rPr lang="en-US" b="1" dirty="0" err="1">
                <a:solidFill>
                  <a:srgbClr val="808080"/>
                </a:solidFill>
              </a:rPr>
              <a:t>contrôle</a:t>
            </a:r>
            <a:r>
              <a:rPr lang="en-US" b="1" dirty="0">
                <a:solidFill>
                  <a:srgbClr val="808080"/>
                </a:solidFill>
              </a:rPr>
              <a:t> du dossier source </a:t>
            </a:r>
            <a:r>
              <a:rPr lang="en-US" b="1" dirty="0" err="1">
                <a:solidFill>
                  <a:srgbClr val="808080"/>
                </a:solidFill>
              </a:rPr>
              <a:t>est</a:t>
            </a:r>
            <a:r>
              <a:rPr lang="en-US" b="1" dirty="0">
                <a:solidFill>
                  <a:srgbClr val="808080"/>
                </a:solidFill>
              </a:rPr>
              <a:t> </a:t>
            </a:r>
            <a:r>
              <a:rPr lang="en-US" b="1" dirty="0" err="1">
                <a:solidFill>
                  <a:srgbClr val="808080"/>
                </a:solidFill>
              </a:rPr>
              <a:t>prévu</a:t>
            </a:r>
            <a:endParaRPr lang="en-US" b="1" dirty="0">
              <a:solidFill>
                <a:srgbClr val="808080"/>
              </a:solidFill>
            </a:endParaRPr>
          </a:p>
          <a:p>
            <a:pPr marL="1257300" lvl="3" indent="0">
              <a:buNone/>
            </a:pPr>
            <a:r>
              <a:rPr lang="en-US" b="1" dirty="0" err="1">
                <a:solidFill>
                  <a:srgbClr val="808080"/>
                </a:solidFill>
              </a:rPr>
              <a:t>Ce</a:t>
            </a:r>
            <a:r>
              <a:rPr lang="en-US" b="1" dirty="0">
                <a:solidFill>
                  <a:srgbClr val="808080"/>
                </a:solidFill>
              </a:rPr>
              <a:t> </a:t>
            </a:r>
            <a:r>
              <a:rPr lang="en-US" b="1" dirty="0" err="1">
                <a:solidFill>
                  <a:srgbClr val="808080"/>
                </a:solidFill>
              </a:rPr>
              <a:t>cas</a:t>
            </a:r>
            <a:r>
              <a:rPr lang="en-US" b="1" dirty="0">
                <a:solidFill>
                  <a:srgbClr val="808080"/>
                </a:solidFill>
              </a:rPr>
              <a:t> ne </a:t>
            </a:r>
            <a:r>
              <a:rPr lang="en-US" b="1" dirty="0" err="1">
                <a:solidFill>
                  <a:srgbClr val="808080"/>
                </a:solidFill>
              </a:rPr>
              <a:t>s’est</a:t>
            </a:r>
            <a:r>
              <a:rPr lang="en-US" b="1" dirty="0">
                <a:solidFill>
                  <a:srgbClr val="808080"/>
                </a:solidFill>
              </a:rPr>
              <a:t> </a:t>
            </a:r>
            <a:r>
              <a:rPr lang="en-US" b="1" dirty="0" err="1">
                <a:solidFill>
                  <a:srgbClr val="808080"/>
                </a:solidFill>
              </a:rPr>
              <a:t>jamais</a:t>
            </a:r>
            <a:r>
              <a:rPr lang="en-US" b="1" dirty="0">
                <a:solidFill>
                  <a:srgbClr val="808080"/>
                </a:solidFill>
              </a:rPr>
              <a:t> </a:t>
            </a:r>
            <a:r>
              <a:rPr lang="en-US" b="1" dirty="0" err="1">
                <a:solidFill>
                  <a:srgbClr val="808080"/>
                </a:solidFill>
              </a:rPr>
              <a:t>présenté</a:t>
            </a:r>
            <a:r>
              <a:rPr lang="en-US" b="1" dirty="0">
                <a:solidFill>
                  <a:srgbClr val="808080"/>
                </a:solidFill>
              </a:rPr>
              <a:t> </a:t>
            </a:r>
            <a:r>
              <a:rPr lang="en-US" b="1" dirty="0" err="1">
                <a:solidFill>
                  <a:srgbClr val="808080"/>
                </a:solidFill>
              </a:rPr>
              <a:t>jusqu’à</a:t>
            </a:r>
            <a:r>
              <a:rPr lang="en-US" b="1" dirty="0">
                <a:solidFill>
                  <a:srgbClr val="808080"/>
                </a:solidFill>
              </a:rPr>
              <a:t> </a:t>
            </a:r>
            <a:r>
              <a:rPr lang="en-US" b="1" dirty="0" err="1">
                <a:solidFill>
                  <a:srgbClr val="808080"/>
                </a:solidFill>
              </a:rPr>
              <a:t>présent</a:t>
            </a:r>
            <a:r>
              <a:rPr lang="en-US" b="1" dirty="0">
                <a:solidFill>
                  <a:srgbClr val="808080"/>
                </a:solidFill>
              </a:rPr>
              <a:t>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FD7842A-2B49-420C-9B24-54C3F29E2E8F}" type="slidenum">
              <a:rPr lang="fr-FR" smtClean="0">
                <a:solidFill>
                  <a:prstClr val="black"/>
                </a:solidFill>
                <a:latin typeface="Calibri"/>
              </a:rPr>
              <a:pPr>
                <a:defRPr/>
              </a:pPr>
              <a:t>8</a:t>
            </a:fld>
            <a:endParaRPr lang="fr-FR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39619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err="1">
                <a:solidFill>
                  <a:srgbClr val="4597A0"/>
                </a:solidFill>
              </a:rPr>
              <a:t>Ainsi</a:t>
            </a:r>
            <a:r>
              <a:rPr lang="en-US" sz="2400" dirty="0">
                <a:solidFill>
                  <a:srgbClr val="4597A0"/>
                </a:solidFill>
              </a:rPr>
              <a:t> et </a:t>
            </a:r>
            <a:r>
              <a:rPr lang="en-US" sz="2400" dirty="0" err="1">
                <a:solidFill>
                  <a:srgbClr val="4597A0"/>
                </a:solidFill>
              </a:rPr>
              <a:t>selon</a:t>
            </a:r>
            <a:r>
              <a:rPr lang="en-US" sz="2400" dirty="0">
                <a:solidFill>
                  <a:srgbClr val="4597A0"/>
                </a:solidFill>
              </a:rPr>
              <a:t> </a:t>
            </a:r>
            <a:r>
              <a:rPr lang="en-US" sz="2400" dirty="0" err="1">
                <a:solidFill>
                  <a:srgbClr val="4597A0"/>
                </a:solidFill>
              </a:rPr>
              <a:t>cette</a:t>
            </a:r>
            <a:r>
              <a:rPr lang="en-US" sz="2400" dirty="0">
                <a:solidFill>
                  <a:srgbClr val="4597A0"/>
                </a:solidFill>
              </a:rPr>
              <a:t> </a:t>
            </a:r>
            <a:r>
              <a:rPr lang="en-US" sz="2400" dirty="0" err="1">
                <a:solidFill>
                  <a:srgbClr val="4597A0"/>
                </a:solidFill>
              </a:rPr>
              <a:t>méthodologie</a:t>
            </a:r>
            <a:r>
              <a:rPr lang="en-US" sz="2400" baseline="0" dirty="0">
                <a:solidFill>
                  <a:srgbClr val="4597A0"/>
                </a:solidFill>
              </a:rPr>
              <a:t> </a:t>
            </a:r>
            <a:r>
              <a:rPr lang="en-US" sz="2400" baseline="0" dirty="0" err="1">
                <a:solidFill>
                  <a:srgbClr val="4597A0"/>
                </a:solidFill>
              </a:rPr>
              <a:t>rigoureuse</a:t>
            </a:r>
            <a:endParaRPr lang="en-US" sz="2400" baseline="0" dirty="0">
              <a:solidFill>
                <a:srgbClr val="4597A0"/>
              </a:solidFill>
            </a:endParaRPr>
          </a:p>
          <a:p>
            <a:pPr marL="0" indent="0">
              <a:buNone/>
            </a:pPr>
            <a:r>
              <a:rPr lang="en-US" sz="2400" dirty="0">
                <a:solidFill>
                  <a:srgbClr val="4597A0"/>
                </a:solidFill>
              </a:rPr>
              <a:t>Plus</a:t>
            </a:r>
            <a:r>
              <a:rPr lang="en-US" sz="2400" baseline="0" dirty="0">
                <a:solidFill>
                  <a:srgbClr val="4597A0"/>
                </a:solidFill>
              </a:rPr>
              <a:t> de 20 Mille patients </a:t>
            </a:r>
            <a:r>
              <a:rPr lang="en-US" sz="2400" baseline="0" dirty="0" err="1">
                <a:solidFill>
                  <a:srgbClr val="4597A0"/>
                </a:solidFill>
              </a:rPr>
              <a:t>ont</a:t>
            </a:r>
            <a:r>
              <a:rPr lang="en-US" sz="2400" baseline="0" dirty="0">
                <a:solidFill>
                  <a:srgbClr val="4597A0"/>
                </a:solidFill>
              </a:rPr>
              <a:t> </a:t>
            </a:r>
            <a:r>
              <a:rPr lang="en-US" sz="2400" baseline="0" dirty="0" err="1">
                <a:solidFill>
                  <a:srgbClr val="4597A0"/>
                </a:solidFill>
              </a:rPr>
              <a:t>été</a:t>
            </a:r>
            <a:r>
              <a:rPr lang="en-US" sz="2400" baseline="0" dirty="0">
                <a:solidFill>
                  <a:srgbClr val="4597A0"/>
                </a:solidFill>
              </a:rPr>
              <a:t> </a:t>
            </a:r>
            <a:r>
              <a:rPr lang="en-US" sz="2400" baseline="0" dirty="0" err="1">
                <a:solidFill>
                  <a:srgbClr val="4597A0"/>
                </a:solidFill>
              </a:rPr>
              <a:t>saisis</a:t>
            </a:r>
            <a:r>
              <a:rPr lang="en-US" sz="2400" baseline="0" dirty="0">
                <a:solidFill>
                  <a:srgbClr val="4597A0"/>
                </a:solidFill>
              </a:rPr>
              <a:t>, </a:t>
            </a:r>
            <a:r>
              <a:rPr lang="en-US" sz="2400" baseline="0" dirty="0" err="1">
                <a:solidFill>
                  <a:srgbClr val="4597A0"/>
                </a:solidFill>
              </a:rPr>
              <a:t>près</a:t>
            </a:r>
            <a:r>
              <a:rPr lang="en-US" sz="2400" baseline="0" dirty="0">
                <a:solidFill>
                  <a:srgbClr val="4597A0"/>
                </a:solidFill>
              </a:rPr>
              <a:t> de 14.000 en inguinal, plus de 6.000 en ventral en 5 </a:t>
            </a:r>
            <a:r>
              <a:rPr lang="en-US" sz="2400" baseline="0" dirty="0" err="1">
                <a:solidFill>
                  <a:srgbClr val="4597A0"/>
                </a:solidFill>
              </a:rPr>
              <a:t>ans</a:t>
            </a:r>
            <a:endParaRPr lang="en-US" sz="2400" dirty="0">
              <a:solidFill>
                <a:srgbClr val="4597A0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FD7842A-2B49-420C-9B24-54C3F29E2E8F}" type="slidenum">
              <a:rPr lang="fr-FR" smtClean="0">
                <a:solidFill>
                  <a:prstClr val="black"/>
                </a:solidFill>
                <a:latin typeface="Calibri"/>
              </a:rPr>
              <a:pPr>
                <a:defRPr/>
              </a:pPr>
              <a:t>9</a:t>
            </a:fld>
            <a:endParaRPr lang="fr-FR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488194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>
                <a:solidFill>
                  <a:srgbClr val="4597A0"/>
                </a:solidFill>
              </a:rPr>
              <a:t>Les </a:t>
            </a:r>
            <a:r>
              <a:rPr lang="en-US" sz="2400" dirty="0" err="1">
                <a:solidFill>
                  <a:srgbClr val="4597A0"/>
                </a:solidFill>
              </a:rPr>
              <a:t>saisies</a:t>
            </a:r>
            <a:r>
              <a:rPr lang="en-US" sz="2400" dirty="0">
                <a:solidFill>
                  <a:srgbClr val="4597A0"/>
                </a:solidFill>
              </a:rPr>
              <a:t> se</a:t>
            </a:r>
            <a:r>
              <a:rPr lang="en-US" sz="2400" baseline="0" dirty="0">
                <a:solidFill>
                  <a:srgbClr val="4597A0"/>
                </a:solidFill>
              </a:rPr>
              <a:t> font </a:t>
            </a:r>
            <a:r>
              <a:rPr lang="en-US" sz="2400" baseline="0" dirty="0" err="1">
                <a:solidFill>
                  <a:srgbClr val="4597A0"/>
                </a:solidFill>
              </a:rPr>
              <a:t>onglet</a:t>
            </a:r>
            <a:r>
              <a:rPr lang="en-US" sz="2400" baseline="0" dirty="0">
                <a:solidFill>
                  <a:srgbClr val="4597A0"/>
                </a:solidFill>
              </a:rPr>
              <a:t> par </a:t>
            </a:r>
            <a:r>
              <a:rPr lang="en-US" sz="2400" baseline="0" dirty="0" err="1">
                <a:solidFill>
                  <a:srgbClr val="4597A0"/>
                </a:solidFill>
              </a:rPr>
              <a:t>onglet</a:t>
            </a:r>
            <a:r>
              <a:rPr lang="en-US" sz="2400" baseline="0" dirty="0">
                <a:solidFill>
                  <a:srgbClr val="4597A0"/>
                </a:solidFill>
              </a:rPr>
              <a:t>, en </a:t>
            </a:r>
            <a:r>
              <a:rPr lang="en-US" sz="2400" baseline="0" dirty="0" err="1">
                <a:solidFill>
                  <a:srgbClr val="4597A0"/>
                </a:solidFill>
              </a:rPr>
              <a:t>quelques</a:t>
            </a:r>
            <a:r>
              <a:rPr lang="en-US" sz="2400" baseline="0" dirty="0">
                <a:solidFill>
                  <a:srgbClr val="4597A0"/>
                </a:solidFill>
              </a:rPr>
              <a:t> </a:t>
            </a:r>
            <a:r>
              <a:rPr lang="en-US" sz="2400" baseline="0" dirty="0" err="1">
                <a:solidFill>
                  <a:srgbClr val="4597A0"/>
                </a:solidFill>
              </a:rPr>
              <a:t>clics</a:t>
            </a:r>
            <a:r>
              <a:rPr lang="en-US" sz="2400" baseline="0" dirty="0">
                <a:solidFill>
                  <a:srgbClr val="4597A0"/>
                </a:solidFill>
              </a:rPr>
              <a:t> de </a:t>
            </a:r>
            <a:r>
              <a:rPr lang="en-US" sz="2400" baseline="0" dirty="0" err="1">
                <a:solidFill>
                  <a:srgbClr val="4597A0"/>
                </a:solidFill>
              </a:rPr>
              <a:t>souris</a:t>
            </a:r>
            <a:endParaRPr lang="en-US" sz="2400" dirty="0">
              <a:solidFill>
                <a:srgbClr val="4597A0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FD7842A-2B49-420C-9B24-54C3F29E2E8F}" type="slidenum">
              <a:rPr lang="fr-FR" smtClean="0">
                <a:solidFill>
                  <a:prstClr val="black"/>
                </a:solidFill>
                <a:latin typeface="Calibri"/>
              </a:rPr>
              <a:pPr>
                <a:defRPr/>
              </a:pPr>
              <a:t>10</a:t>
            </a:fld>
            <a:endParaRPr lang="fr-FR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40340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noProof="0" dirty="0"/>
              <a:t>Le </a:t>
            </a:r>
            <a:r>
              <a:rPr lang="en-US" noProof="0" dirty="0" err="1"/>
              <a:t>taux</a:t>
            </a:r>
            <a:r>
              <a:rPr lang="en-US" noProof="0" dirty="0"/>
              <a:t> de </a:t>
            </a:r>
            <a:r>
              <a:rPr lang="en-US" noProof="0" dirty="0" err="1"/>
              <a:t>remplissage</a:t>
            </a:r>
            <a:r>
              <a:rPr lang="en-US" noProof="0" dirty="0"/>
              <a:t> (Completion rate) </a:t>
            </a:r>
            <a:r>
              <a:rPr lang="en-US" noProof="0" dirty="0" err="1"/>
              <a:t>est</a:t>
            </a:r>
            <a:r>
              <a:rPr lang="en-US" baseline="0" noProof="0" dirty="0"/>
              <a:t> excellent</a:t>
            </a:r>
          </a:p>
          <a:p>
            <a:r>
              <a:rPr lang="en-US" baseline="0" noProof="0" dirty="0" err="1"/>
              <a:t>Comme</a:t>
            </a:r>
            <a:r>
              <a:rPr lang="en-US" baseline="0" noProof="0" dirty="0"/>
              <a:t> en </a:t>
            </a:r>
            <a:r>
              <a:rPr lang="en-US" baseline="0" noProof="0" dirty="0" err="1"/>
              <a:t>atteste</a:t>
            </a:r>
            <a:r>
              <a:rPr lang="en-US" baseline="0" noProof="0" dirty="0"/>
              <a:t> </a:t>
            </a:r>
            <a:r>
              <a:rPr lang="en-US" baseline="0" noProof="0" dirty="0" err="1"/>
              <a:t>cette</a:t>
            </a:r>
            <a:r>
              <a:rPr lang="en-US" baseline="0" noProof="0" dirty="0"/>
              <a:t> extraction </a:t>
            </a:r>
            <a:r>
              <a:rPr lang="en-US" baseline="0" noProof="0" dirty="0" err="1"/>
              <a:t>où</a:t>
            </a:r>
            <a:r>
              <a:rPr lang="en-US" baseline="0" noProof="0" dirty="0"/>
              <a:t> </a:t>
            </a:r>
            <a:r>
              <a:rPr lang="en-US" baseline="0" noProof="0" dirty="0" err="1"/>
              <a:t>l’on</a:t>
            </a:r>
            <a:r>
              <a:rPr lang="en-US" baseline="0" noProof="0" dirty="0"/>
              <a:t> </a:t>
            </a:r>
            <a:r>
              <a:rPr lang="en-US" baseline="0" noProof="0" dirty="0" err="1"/>
              <a:t>voit</a:t>
            </a:r>
            <a:r>
              <a:rPr lang="en-US" baseline="0" noProof="0" dirty="0"/>
              <a:t> </a:t>
            </a:r>
            <a:r>
              <a:rPr lang="en-US" baseline="0" noProof="0" dirty="0" err="1"/>
              <a:t>qu’il</a:t>
            </a:r>
            <a:r>
              <a:rPr lang="en-US" baseline="0" noProof="0" dirty="0"/>
              <a:t> </a:t>
            </a:r>
            <a:r>
              <a:rPr lang="en-US" baseline="0" noProof="0" dirty="0" err="1"/>
              <a:t>n’y</a:t>
            </a:r>
            <a:r>
              <a:rPr lang="en-US" baseline="0" noProof="0" dirty="0"/>
              <a:t> a pas beaucoup de cases vides</a:t>
            </a:r>
            <a:endParaRPr lang="en-US" noProof="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FD7842A-2B49-420C-9B24-54C3F29E2E8F}" type="slidenum">
              <a:rPr lang="fr-FR" smtClean="0">
                <a:solidFill>
                  <a:prstClr val="black"/>
                </a:solidFill>
                <a:latin typeface="Calibri"/>
              </a:rPr>
              <a:pPr>
                <a:defRPr/>
              </a:pPr>
              <a:t>11</a:t>
            </a:fld>
            <a:endParaRPr lang="fr-FR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5550595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aseline="0" noProof="0" dirty="0" err="1"/>
              <a:t>Mais</a:t>
            </a:r>
            <a:r>
              <a:rPr lang="en-US" baseline="0" noProof="0" dirty="0"/>
              <a:t> la </a:t>
            </a:r>
            <a:r>
              <a:rPr lang="en-US" baseline="0" noProof="0" dirty="0" err="1"/>
              <a:t>vraie</a:t>
            </a:r>
            <a:r>
              <a:rPr lang="en-US" baseline="0" noProof="0" dirty="0"/>
              <a:t> puissance, </a:t>
            </a:r>
            <a:r>
              <a:rPr lang="en-US" baseline="0" noProof="0" dirty="0" err="1"/>
              <a:t>ce</a:t>
            </a:r>
            <a:r>
              <a:rPr lang="en-US" baseline="0" noProof="0" dirty="0"/>
              <a:t> </a:t>
            </a:r>
            <a:r>
              <a:rPr lang="en-US" baseline="0" noProof="0" dirty="0" err="1"/>
              <a:t>sont</a:t>
            </a:r>
            <a:r>
              <a:rPr lang="en-US" baseline="0" noProof="0" dirty="0"/>
              <a:t> les exports EXCEL en temps </a:t>
            </a:r>
            <a:r>
              <a:rPr lang="en-US" baseline="0" noProof="0" dirty="0" err="1"/>
              <a:t>réel</a:t>
            </a:r>
            <a:endParaRPr lang="en-US" baseline="0" noProof="0" dirty="0"/>
          </a:p>
          <a:p>
            <a:r>
              <a:rPr lang="en-US" baseline="0" noProof="0" dirty="0" err="1"/>
              <a:t>Ce</a:t>
            </a:r>
            <a:r>
              <a:rPr lang="en-US" baseline="0" noProof="0" dirty="0"/>
              <a:t> qui </a:t>
            </a:r>
            <a:r>
              <a:rPr lang="en-US" baseline="0" noProof="0" dirty="0" err="1"/>
              <a:t>permet</a:t>
            </a:r>
            <a:r>
              <a:rPr lang="en-US" baseline="0" noProof="0" dirty="0"/>
              <a:t> de </a:t>
            </a:r>
            <a:r>
              <a:rPr lang="en-US" baseline="0" noProof="0" dirty="0" err="1"/>
              <a:t>profiter</a:t>
            </a:r>
            <a:r>
              <a:rPr lang="en-US" baseline="0" noProof="0" dirty="0"/>
              <a:t> de </a:t>
            </a:r>
            <a:r>
              <a:rPr lang="en-US" baseline="0" noProof="0" dirty="0" err="1"/>
              <a:t>toute</a:t>
            </a:r>
            <a:r>
              <a:rPr lang="en-US" baseline="0" noProof="0" dirty="0"/>
              <a:t> la puissance d ‘excel et des </a:t>
            </a:r>
            <a:r>
              <a:rPr lang="en-US" baseline="0" noProof="0" dirty="0" err="1"/>
              <a:t>logiciels</a:t>
            </a:r>
            <a:r>
              <a:rPr lang="en-US" baseline="0" noProof="0" dirty="0"/>
              <a:t> de </a:t>
            </a:r>
            <a:r>
              <a:rPr lang="en-US" baseline="0" noProof="0" dirty="0" err="1"/>
              <a:t>statistique</a:t>
            </a:r>
            <a:endParaRPr lang="en-US" baseline="0" noProof="0" dirty="0"/>
          </a:p>
          <a:p>
            <a:r>
              <a:rPr lang="en-US" baseline="0" noProof="0" dirty="0" err="1"/>
              <a:t>Essentiel</a:t>
            </a:r>
            <a:r>
              <a:rPr lang="en-US" baseline="0" noProof="0" dirty="0"/>
              <a:t> pour les </a:t>
            </a:r>
            <a:r>
              <a:rPr lang="en-US" baseline="0" noProof="0" dirty="0" err="1"/>
              <a:t>recherches</a:t>
            </a:r>
            <a:r>
              <a:rPr lang="en-US" baseline="0" noProof="0" dirty="0"/>
              <a:t> et publications</a:t>
            </a:r>
          </a:p>
          <a:p>
            <a:endParaRPr lang="en-US" baseline="0" noProof="0" dirty="0"/>
          </a:p>
          <a:p>
            <a:endParaRPr lang="fr-FR" sz="12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FD7842A-2B49-420C-9B24-54C3F29E2E8F}" type="slidenum">
              <a:rPr lang="fr-FR" smtClean="0">
                <a:solidFill>
                  <a:prstClr val="black"/>
                </a:solidFill>
                <a:latin typeface="Calibri"/>
              </a:rPr>
              <a:pPr>
                <a:defRPr/>
              </a:pPr>
              <a:t>12</a:t>
            </a:fld>
            <a:endParaRPr lang="fr-FR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439278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Avec le CH la </a:t>
            </a:r>
            <a:r>
              <a:rPr lang="en-US" dirty="0" err="1"/>
              <a:t>Chir</a:t>
            </a:r>
            <a:r>
              <a:rPr lang="en-US" dirty="0"/>
              <a:t> </a:t>
            </a:r>
            <a:r>
              <a:rPr lang="en-US" dirty="0" err="1"/>
              <a:t>pariétale</a:t>
            </a:r>
            <a:r>
              <a:rPr lang="en-US" dirty="0"/>
              <a:t> F a </a:t>
            </a:r>
            <a:r>
              <a:rPr lang="en-US" dirty="0" err="1"/>
              <a:t>retrouvé</a:t>
            </a:r>
            <a:r>
              <a:rPr lang="en-US" dirty="0"/>
              <a:t> des </a:t>
            </a:r>
            <a:r>
              <a:rPr lang="en-US" dirty="0" err="1"/>
              <a:t>couleurs</a:t>
            </a:r>
            <a:r>
              <a:rPr lang="en-US" dirty="0"/>
              <a:t> et son </a:t>
            </a:r>
            <a:r>
              <a:rPr lang="en-US" dirty="0" err="1"/>
              <a:t>niveau</a:t>
            </a:r>
            <a:r>
              <a:rPr lang="en-US" dirty="0"/>
              <a:t> </a:t>
            </a:r>
            <a:r>
              <a:rPr lang="en-US" dirty="0" err="1"/>
              <a:t>digne</a:t>
            </a:r>
            <a:r>
              <a:rPr lang="en-US" dirty="0"/>
              <a:t> de </a:t>
            </a:r>
            <a:r>
              <a:rPr lang="en-US" dirty="0" err="1"/>
              <a:t>ses</a:t>
            </a:r>
            <a:r>
              <a:rPr lang="en-US" dirty="0"/>
              <a:t> </a:t>
            </a:r>
            <a:r>
              <a:rPr lang="en-US" dirty="0" err="1"/>
              <a:t>maitres</a:t>
            </a:r>
            <a:endParaRPr lang="en-US" dirty="0"/>
          </a:p>
          <a:p>
            <a:r>
              <a:rPr lang="en-US" dirty="0" err="1"/>
              <a:t>Outil</a:t>
            </a:r>
            <a:r>
              <a:rPr lang="en-US" dirty="0"/>
              <a:t> </a:t>
            </a:r>
            <a:r>
              <a:rPr lang="en-US" dirty="0" err="1"/>
              <a:t>performant</a:t>
            </a:r>
            <a:r>
              <a:rPr lang="en-US" dirty="0"/>
              <a:t> pour les </a:t>
            </a:r>
            <a:r>
              <a:rPr lang="en-US" dirty="0" err="1"/>
              <a:t>motivés</a:t>
            </a:r>
            <a:endParaRPr lang="en-US" dirty="0"/>
          </a:p>
          <a:p>
            <a:endParaRPr lang="en-US" baseline="0" dirty="0"/>
          </a:p>
        </p:txBody>
      </p:sp>
    </p:spTree>
    <p:extLst>
      <p:ext uri="{BB962C8B-B14F-4D97-AF65-F5344CB8AC3E}">
        <p14:creationId xmlns:p14="http://schemas.microsoft.com/office/powerpoint/2010/main" val="144544731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Qui 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ont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donné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lieu a de 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nombreuses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présentations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en 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congrès</a:t>
            </a:r>
            <a:endParaRPr lang="fr-FR" baseline="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FD7842A-2B49-420C-9B24-54C3F29E2E8F}" type="slidenum">
              <a:rPr lang="fr-FR" smtClean="0">
                <a:solidFill>
                  <a:prstClr val="black"/>
                </a:solidFill>
                <a:latin typeface="Calibri"/>
              </a:rPr>
              <a:pPr>
                <a:defRPr/>
              </a:pPr>
              <a:t>14</a:t>
            </a:fld>
            <a:endParaRPr lang="fr-FR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3898729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Qui 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ont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donné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lieu a de 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nombreuses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présentations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en 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congrès</a:t>
            </a:r>
            <a:endParaRPr lang="fr-FR" baseline="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FD7842A-2B49-420C-9B24-54C3F29E2E8F}" type="slidenum">
              <a:rPr lang="fr-FR" smtClean="0">
                <a:solidFill>
                  <a:prstClr val="black"/>
                </a:solidFill>
                <a:latin typeface="Calibri"/>
              </a:rPr>
              <a:pPr>
                <a:defRPr/>
              </a:pPr>
              <a:t>15</a:t>
            </a:fld>
            <a:endParaRPr lang="fr-FR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3458570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Dans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toute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l’Europe</a:t>
            </a:r>
            <a:endParaRPr lang="fr-FR" baseline="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FD7842A-2B49-420C-9B24-54C3F29E2E8F}" type="slidenum">
              <a:rPr lang="fr-FR" smtClean="0">
                <a:solidFill>
                  <a:prstClr val="black"/>
                </a:solidFill>
                <a:latin typeface="Calibri"/>
              </a:rPr>
              <a:pPr>
                <a:defRPr/>
              </a:pPr>
              <a:t>16</a:t>
            </a:fld>
            <a:endParaRPr lang="fr-FR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3898729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Mais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aussi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aux 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Amériques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au Maghreb et en 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Asie</a:t>
            </a:r>
            <a:endParaRPr lang="fr-FR" baseline="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FD7842A-2B49-420C-9B24-54C3F29E2E8F}" type="slidenum">
              <a:rPr lang="fr-FR" smtClean="0">
                <a:solidFill>
                  <a:prstClr val="black"/>
                </a:solidFill>
                <a:latin typeface="Calibri"/>
              </a:rPr>
              <a:pPr>
                <a:defRPr/>
              </a:pPr>
              <a:t>17</a:t>
            </a:fld>
            <a:endParaRPr lang="fr-FR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3898729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r-FR" sz="1200" dirty="0"/>
              <a:t>Ces articles </a:t>
            </a:r>
          </a:p>
          <a:p>
            <a:pPr marL="0" indent="0">
              <a:buNone/>
            </a:pPr>
            <a:r>
              <a:rPr lang="fr-FR" sz="1200" dirty="0"/>
              <a:t>Mentionnent </a:t>
            </a:r>
          </a:p>
          <a:p>
            <a:pPr marL="0" indent="0">
              <a:buNone/>
            </a:pPr>
            <a:r>
              <a:rPr lang="fr-FR" sz="1200" dirty="0"/>
              <a:t>Tous</a:t>
            </a:r>
          </a:p>
          <a:p>
            <a:pPr marL="0" indent="0">
              <a:buNone/>
            </a:pPr>
            <a:r>
              <a:rPr lang="fr-FR" sz="1200" dirty="0"/>
              <a:t>Les membres</a:t>
            </a:r>
          </a:p>
          <a:p>
            <a:pPr marL="0" indent="0">
              <a:buNone/>
            </a:pPr>
            <a:r>
              <a:rPr lang="fr-FR" sz="1200" dirty="0"/>
              <a:t>Du Club</a:t>
            </a:r>
          </a:p>
          <a:p>
            <a:endParaRPr lang="fr-FR" baseline="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FD7842A-2B49-420C-9B24-54C3F29E2E8F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2160443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r-FR" sz="1200" dirty="0"/>
              <a:t>Ces articles </a:t>
            </a:r>
          </a:p>
          <a:p>
            <a:pPr marL="0" indent="0">
              <a:buNone/>
            </a:pPr>
            <a:r>
              <a:rPr lang="fr-FR" sz="1200" dirty="0"/>
              <a:t>Mentionnent </a:t>
            </a:r>
          </a:p>
          <a:p>
            <a:pPr marL="0" indent="0">
              <a:buNone/>
            </a:pPr>
            <a:r>
              <a:rPr lang="fr-FR" sz="1200" dirty="0"/>
              <a:t>Tous</a:t>
            </a:r>
          </a:p>
          <a:p>
            <a:pPr marL="0" indent="0">
              <a:buNone/>
            </a:pPr>
            <a:r>
              <a:rPr lang="fr-FR" sz="1200" dirty="0"/>
              <a:t>Les membres</a:t>
            </a:r>
          </a:p>
          <a:p>
            <a:pPr marL="0" indent="0">
              <a:buNone/>
            </a:pPr>
            <a:r>
              <a:rPr lang="fr-FR" sz="1200" dirty="0"/>
              <a:t>Du Club</a:t>
            </a:r>
          </a:p>
          <a:p>
            <a:endParaRPr lang="fr-FR" baseline="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FD7842A-2B49-420C-9B24-54C3F29E2E8F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8657968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r-FR" sz="1200" dirty="0"/>
              <a:t>Ces articles </a:t>
            </a:r>
          </a:p>
          <a:p>
            <a:pPr marL="0" indent="0">
              <a:buNone/>
            </a:pPr>
            <a:r>
              <a:rPr lang="fr-FR" sz="1200" dirty="0"/>
              <a:t>Mentionnent </a:t>
            </a:r>
          </a:p>
          <a:p>
            <a:pPr marL="0" indent="0">
              <a:buNone/>
            </a:pPr>
            <a:r>
              <a:rPr lang="fr-FR" sz="1200" dirty="0"/>
              <a:t>Tous</a:t>
            </a:r>
          </a:p>
          <a:p>
            <a:pPr marL="0" indent="0">
              <a:buNone/>
            </a:pPr>
            <a:r>
              <a:rPr lang="fr-FR" sz="1200" dirty="0"/>
              <a:t>Les membres</a:t>
            </a:r>
          </a:p>
          <a:p>
            <a:pPr marL="0" indent="0">
              <a:buNone/>
            </a:pPr>
            <a:r>
              <a:rPr lang="fr-FR" sz="1200" dirty="0"/>
              <a:t>Du Club</a:t>
            </a:r>
          </a:p>
          <a:p>
            <a:endParaRPr lang="fr-FR" baseline="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FD7842A-2B49-420C-9B24-54C3F29E2E8F}" type="slidenum">
              <a:rPr lang="fr-FR" smtClean="0">
                <a:solidFill>
                  <a:prstClr val="black"/>
                </a:solidFill>
                <a:latin typeface="Calibri"/>
              </a:rPr>
              <a:pPr>
                <a:defRPr/>
              </a:pPr>
              <a:t>20</a:t>
            </a:fld>
            <a:endParaRPr lang="fr-FR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5564891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r-FR" sz="1200" dirty="0"/>
              <a:t>Ces articles </a:t>
            </a:r>
          </a:p>
          <a:p>
            <a:pPr marL="0" indent="0">
              <a:buNone/>
            </a:pPr>
            <a:r>
              <a:rPr lang="fr-FR" sz="1200" dirty="0"/>
              <a:t>Mentionnent </a:t>
            </a:r>
          </a:p>
          <a:p>
            <a:pPr marL="0" indent="0">
              <a:buNone/>
            </a:pPr>
            <a:r>
              <a:rPr lang="fr-FR" sz="1200" dirty="0"/>
              <a:t>Tous</a:t>
            </a:r>
          </a:p>
          <a:p>
            <a:pPr marL="0" indent="0">
              <a:buNone/>
            </a:pPr>
            <a:r>
              <a:rPr lang="fr-FR" sz="1200" dirty="0"/>
              <a:t>Les membres</a:t>
            </a:r>
          </a:p>
          <a:p>
            <a:pPr marL="0" indent="0">
              <a:buNone/>
            </a:pPr>
            <a:r>
              <a:rPr lang="fr-FR" sz="1200" dirty="0"/>
              <a:t>Du Club</a:t>
            </a:r>
          </a:p>
          <a:p>
            <a:endParaRPr lang="fr-FR" baseline="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FD7842A-2B49-420C-9B24-54C3F29E2E8F}" type="slidenum">
              <a:rPr lang="fr-FR" smtClean="0">
                <a:solidFill>
                  <a:prstClr val="black"/>
                </a:solidFill>
                <a:latin typeface="Calibri"/>
              </a:rPr>
              <a:pPr>
                <a:defRPr/>
              </a:pPr>
              <a:t>21</a:t>
            </a:fld>
            <a:endParaRPr lang="fr-FR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2194634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r-FR" sz="1200" dirty="0"/>
              <a:t>Ces articles </a:t>
            </a:r>
          </a:p>
          <a:p>
            <a:pPr marL="0" indent="0">
              <a:buNone/>
            </a:pPr>
            <a:r>
              <a:rPr lang="fr-FR" sz="1200" dirty="0"/>
              <a:t>Mentionnent </a:t>
            </a:r>
          </a:p>
          <a:p>
            <a:pPr marL="0" indent="0">
              <a:buNone/>
            </a:pPr>
            <a:r>
              <a:rPr lang="fr-FR" sz="1200" dirty="0"/>
              <a:t>Tous</a:t>
            </a:r>
          </a:p>
          <a:p>
            <a:pPr marL="0" indent="0">
              <a:buNone/>
            </a:pPr>
            <a:r>
              <a:rPr lang="fr-FR" sz="1200" dirty="0"/>
              <a:t>Les membres</a:t>
            </a:r>
          </a:p>
          <a:p>
            <a:pPr marL="0" indent="0">
              <a:buNone/>
            </a:pPr>
            <a:r>
              <a:rPr lang="fr-FR" sz="1200" dirty="0"/>
              <a:t>Du Club</a:t>
            </a:r>
          </a:p>
          <a:p>
            <a:endParaRPr lang="fr-FR" baseline="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FD7842A-2B49-420C-9B24-54C3F29E2E8F}" type="slidenum">
              <a:rPr lang="fr-FR" smtClean="0">
                <a:solidFill>
                  <a:prstClr val="black"/>
                </a:solidFill>
                <a:latin typeface="Calibri"/>
              </a:rPr>
              <a:pPr>
                <a:defRPr/>
              </a:pPr>
              <a:t>22</a:t>
            </a:fld>
            <a:endParaRPr lang="fr-FR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9456955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r-FR" sz="1200" dirty="0"/>
              <a:t>Ces articles </a:t>
            </a:r>
          </a:p>
          <a:p>
            <a:pPr marL="0" indent="0">
              <a:buNone/>
            </a:pPr>
            <a:r>
              <a:rPr lang="fr-FR" sz="1200" dirty="0"/>
              <a:t>Mentionnent </a:t>
            </a:r>
          </a:p>
          <a:p>
            <a:pPr marL="0" indent="0">
              <a:buNone/>
            </a:pPr>
            <a:r>
              <a:rPr lang="fr-FR" sz="1200" dirty="0"/>
              <a:t>Tous</a:t>
            </a:r>
          </a:p>
          <a:p>
            <a:pPr marL="0" indent="0">
              <a:buNone/>
            </a:pPr>
            <a:r>
              <a:rPr lang="fr-FR" sz="1200" dirty="0"/>
              <a:t>Les membres</a:t>
            </a:r>
          </a:p>
          <a:p>
            <a:pPr marL="0" indent="0">
              <a:buNone/>
            </a:pPr>
            <a:r>
              <a:rPr lang="fr-FR" sz="1200" dirty="0"/>
              <a:t>Du Club</a:t>
            </a:r>
          </a:p>
          <a:p>
            <a:endParaRPr lang="fr-FR" baseline="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FD7842A-2B49-420C-9B24-54C3F29E2E8F}" type="slidenum">
              <a:rPr lang="fr-FR" smtClean="0">
                <a:solidFill>
                  <a:prstClr val="black"/>
                </a:solidFill>
                <a:latin typeface="Calibri"/>
              </a:rPr>
              <a:pPr>
                <a:defRPr/>
              </a:pPr>
              <a:t>23</a:t>
            </a:fld>
            <a:endParaRPr lang="fr-FR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5178813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r-FR" sz="1200" dirty="0"/>
              <a:t>Ces articles </a:t>
            </a:r>
          </a:p>
          <a:p>
            <a:pPr marL="0" indent="0">
              <a:buNone/>
            </a:pPr>
            <a:r>
              <a:rPr lang="fr-FR" sz="1200" dirty="0"/>
              <a:t>Mentionnent </a:t>
            </a:r>
          </a:p>
          <a:p>
            <a:pPr marL="0" indent="0">
              <a:buNone/>
            </a:pPr>
            <a:r>
              <a:rPr lang="fr-FR" sz="1200" dirty="0"/>
              <a:t>Tous</a:t>
            </a:r>
          </a:p>
          <a:p>
            <a:pPr marL="0" indent="0">
              <a:buNone/>
            </a:pPr>
            <a:r>
              <a:rPr lang="fr-FR" sz="1200" dirty="0"/>
              <a:t>Les membres</a:t>
            </a:r>
          </a:p>
          <a:p>
            <a:pPr marL="0" indent="0">
              <a:buNone/>
            </a:pPr>
            <a:r>
              <a:rPr lang="fr-FR" sz="1200" dirty="0"/>
              <a:t>Du Club</a:t>
            </a:r>
          </a:p>
          <a:p>
            <a:endParaRPr lang="fr-FR" baseline="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FD7842A-2B49-420C-9B24-54C3F29E2E8F}" type="slidenum">
              <a:rPr lang="fr-FR" smtClean="0">
                <a:solidFill>
                  <a:prstClr val="black"/>
                </a:solidFill>
                <a:latin typeface="Calibri"/>
              </a:rPr>
              <a:pPr>
                <a:defRPr/>
              </a:pPr>
              <a:t>24</a:t>
            </a:fld>
            <a:endParaRPr lang="fr-FR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9328281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r-FR" sz="1200" dirty="0"/>
              <a:t>Ces articles </a:t>
            </a:r>
          </a:p>
          <a:p>
            <a:pPr marL="0" indent="0">
              <a:buNone/>
            </a:pPr>
            <a:r>
              <a:rPr lang="fr-FR" sz="1200" dirty="0"/>
              <a:t>Mentionnent </a:t>
            </a:r>
          </a:p>
          <a:p>
            <a:pPr marL="0" indent="0">
              <a:buNone/>
            </a:pPr>
            <a:r>
              <a:rPr lang="fr-FR" sz="1200" dirty="0"/>
              <a:t>Tous</a:t>
            </a:r>
          </a:p>
          <a:p>
            <a:pPr marL="0" indent="0">
              <a:buNone/>
            </a:pPr>
            <a:r>
              <a:rPr lang="fr-FR" sz="1200" dirty="0"/>
              <a:t>Les membres</a:t>
            </a:r>
          </a:p>
          <a:p>
            <a:pPr marL="0" indent="0">
              <a:buNone/>
            </a:pPr>
            <a:r>
              <a:rPr lang="fr-FR" sz="1200" dirty="0"/>
              <a:t>Du Club</a:t>
            </a:r>
          </a:p>
          <a:p>
            <a:endParaRPr lang="fr-FR" baseline="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FD7842A-2B49-420C-9B24-54C3F29E2E8F}" type="slidenum">
              <a:rPr lang="fr-FR" smtClean="0">
                <a:solidFill>
                  <a:prstClr val="black"/>
                </a:solidFill>
                <a:latin typeface="Calibri"/>
              </a:rPr>
              <a:pPr>
                <a:defRPr/>
              </a:pPr>
              <a:t>25</a:t>
            </a:fld>
            <a:endParaRPr lang="fr-FR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8147299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r-FR" sz="1200" dirty="0"/>
              <a:t>Ces articles </a:t>
            </a:r>
          </a:p>
          <a:p>
            <a:pPr marL="0" indent="0">
              <a:buNone/>
            </a:pPr>
            <a:r>
              <a:rPr lang="fr-FR" sz="1200" dirty="0"/>
              <a:t>Mentionnent </a:t>
            </a:r>
          </a:p>
          <a:p>
            <a:pPr marL="0" indent="0">
              <a:buNone/>
            </a:pPr>
            <a:r>
              <a:rPr lang="fr-FR" sz="1200" dirty="0"/>
              <a:t>Tous</a:t>
            </a:r>
          </a:p>
          <a:p>
            <a:pPr marL="0" indent="0">
              <a:buNone/>
            </a:pPr>
            <a:r>
              <a:rPr lang="fr-FR" sz="1200" dirty="0"/>
              <a:t>Les membres</a:t>
            </a:r>
          </a:p>
          <a:p>
            <a:pPr marL="0" indent="0">
              <a:buNone/>
            </a:pPr>
            <a:r>
              <a:rPr lang="fr-FR" sz="1200" dirty="0"/>
              <a:t>Du Club</a:t>
            </a:r>
          </a:p>
          <a:p>
            <a:endParaRPr lang="fr-FR" baseline="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FD7842A-2B49-420C-9B24-54C3F29E2E8F}" type="slidenum">
              <a:rPr lang="fr-FR" smtClean="0">
                <a:solidFill>
                  <a:prstClr val="black"/>
                </a:solidFill>
                <a:latin typeface="Calibri"/>
              </a:rPr>
              <a:pPr>
                <a:defRPr/>
              </a:pPr>
              <a:t>26</a:t>
            </a:fld>
            <a:endParaRPr lang="fr-FR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7432234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r-FR" sz="1200" dirty="0"/>
              <a:t>Ces articles </a:t>
            </a:r>
          </a:p>
          <a:p>
            <a:pPr marL="0" indent="0">
              <a:buNone/>
            </a:pPr>
            <a:r>
              <a:rPr lang="fr-FR" sz="1200" dirty="0"/>
              <a:t>Mentionnent </a:t>
            </a:r>
          </a:p>
          <a:p>
            <a:pPr marL="0" indent="0">
              <a:buNone/>
            </a:pPr>
            <a:r>
              <a:rPr lang="fr-FR" sz="1200" dirty="0"/>
              <a:t>Tous</a:t>
            </a:r>
          </a:p>
          <a:p>
            <a:pPr marL="0" indent="0">
              <a:buNone/>
            </a:pPr>
            <a:r>
              <a:rPr lang="fr-FR" sz="1200" dirty="0"/>
              <a:t>Les membres</a:t>
            </a:r>
          </a:p>
          <a:p>
            <a:pPr marL="0" indent="0">
              <a:buNone/>
            </a:pPr>
            <a:r>
              <a:rPr lang="fr-FR" sz="1200" dirty="0"/>
              <a:t>Du Club</a:t>
            </a:r>
          </a:p>
          <a:p>
            <a:endParaRPr lang="fr-FR" baseline="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FD7842A-2B49-420C-9B24-54C3F29E2E8F}" type="slidenum">
              <a:rPr lang="fr-FR" smtClean="0">
                <a:solidFill>
                  <a:prstClr val="black"/>
                </a:solidFill>
                <a:latin typeface="Calibri"/>
              </a:rPr>
              <a:pPr>
                <a:defRPr/>
              </a:pPr>
              <a:t>27</a:t>
            </a:fld>
            <a:endParaRPr lang="fr-FR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8296736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r-FR" sz="1200" dirty="0"/>
              <a:t>Ces articles </a:t>
            </a:r>
          </a:p>
          <a:p>
            <a:pPr marL="0" indent="0">
              <a:buNone/>
            </a:pPr>
            <a:r>
              <a:rPr lang="fr-FR" sz="1200" dirty="0"/>
              <a:t>Mentionnent </a:t>
            </a:r>
          </a:p>
          <a:p>
            <a:pPr marL="0" indent="0">
              <a:buNone/>
            </a:pPr>
            <a:r>
              <a:rPr lang="fr-FR" sz="1200" dirty="0"/>
              <a:t>Tous</a:t>
            </a:r>
          </a:p>
          <a:p>
            <a:pPr marL="0" indent="0">
              <a:buNone/>
            </a:pPr>
            <a:r>
              <a:rPr lang="fr-FR" sz="1200" dirty="0"/>
              <a:t>Les membres</a:t>
            </a:r>
          </a:p>
          <a:p>
            <a:pPr marL="0" indent="0">
              <a:buNone/>
            </a:pPr>
            <a:r>
              <a:rPr lang="fr-FR" sz="1200" dirty="0"/>
              <a:t>Du Club</a:t>
            </a:r>
          </a:p>
          <a:p>
            <a:endParaRPr lang="fr-FR" baseline="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FD7842A-2B49-420C-9B24-54C3F29E2E8F}" type="slidenum">
              <a:rPr lang="fr-FR" smtClean="0">
                <a:solidFill>
                  <a:prstClr val="black"/>
                </a:solidFill>
                <a:latin typeface="Calibri"/>
              </a:rPr>
              <a:pPr>
                <a:defRPr/>
              </a:pPr>
              <a:t>28</a:t>
            </a:fld>
            <a:endParaRPr lang="fr-FR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5454380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err="1">
                <a:solidFill>
                  <a:srgbClr val="4597A0"/>
                </a:solidFill>
              </a:rPr>
              <a:t>Voyons</a:t>
            </a:r>
            <a:r>
              <a:rPr lang="en-US" sz="2400" dirty="0">
                <a:solidFill>
                  <a:srgbClr val="4597A0"/>
                </a:solidFill>
              </a:rPr>
              <a:t> </a:t>
            </a:r>
            <a:r>
              <a:rPr lang="en-US" sz="2400" dirty="0" err="1">
                <a:solidFill>
                  <a:srgbClr val="4597A0"/>
                </a:solidFill>
              </a:rPr>
              <a:t>maintenant</a:t>
            </a:r>
            <a:r>
              <a:rPr lang="en-US" sz="2400" dirty="0">
                <a:solidFill>
                  <a:srgbClr val="4597A0"/>
                </a:solidFill>
              </a:rPr>
              <a:t> les</a:t>
            </a:r>
            <a:r>
              <a:rPr lang="en-US" sz="2400" baseline="0" dirty="0">
                <a:solidFill>
                  <a:srgbClr val="4597A0"/>
                </a:solidFill>
              </a:rPr>
              <a:t> </a:t>
            </a:r>
            <a:r>
              <a:rPr lang="en-US" sz="2400" baseline="0" dirty="0" err="1">
                <a:solidFill>
                  <a:srgbClr val="4597A0"/>
                </a:solidFill>
              </a:rPr>
              <a:t>utilisations</a:t>
            </a:r>
            <a:r>
              <a:rPr lang="en-US" sz="2400" baseline="0" dirty="0">
                <a:solidFill>
                  <a:srgbClr val="4597A0"/>
                </a:solidFill>
              </a:rPr>
              <a:t> du </a:t>
            </a:r>
            <a:r>
              <a:rPr lang="en-US" sz="2400" baseline="0" dirty="0" err="1">
                <a:solidFill>
                  <a:srgbClr val="4597A0"/>
                </a:solidFill>
              </a:rPr>
              <a:t>registre</a:t>
            </a:r>
            <a:endParaRPr lang="en-US" sz="2400" baseline="0" dirty="0">
              <a:solidFill>
                <a:srgbClr val="4597A0"/>
              </a:solidFill>
            </a:endParaRPr>
          </a:p>
          <a:p>
            <a:pPr marL="0" indent="0">
              <a:buNone/>
            </a:pPr>
            <a:r>
              <a:rPr lang="en-US" sz="2400" baseline="0" dirty="0">
                <a:solidFill>
                  <a:srgbClr val="4597A0"/>
                </a:solidFill>
              </a:rPr>
              <a:t>Le </a:t>
            </a:r>
            <a:r>
              <a:rPr lang="en-US" sz="2400" baseline="0" dirty="0" err="1">
                <a:solidFill>
                  <a:srgbClr val="4597A0"/>
                </a:solidFill>
              </a:rPr>
              <a:t>registre</a:t>
            </a:r>
            <a:r>
              <a:rPr lang="en-US" sz="2400" baseline="0" dirty="0">
                <a:solidFill>
                  <a:srgbClr val="4597A0"/>
                </a:solidFill>
              </a:rPr>
              <a:t> </a:t>
            </a:r>
            <a:r>
              <a:rPr lang="en-US" sz="2400" baseline="0" dirty="0" err="1">
                <a:solidFill>
                  <a:srgbClr val="4597A0"/>
                </a:solidFill>
              </a:rPr>
              <a:t>c’est</a:t>
            </a:r>
            <a:r>
              <a:rPr lang="en-US" sz="2400" baseline="0" dirty="0">
                <a:solidFill>
                  <a:srgbClr val="4597A0"/>
                </a:solidFill>
              </a:rPr>
              <a:t> </a:t>
            </a:r>
            <a:r>
              <a:rPr lang="en-US" sz="2400" baseline="0" dirty="0" err="1">
                <a:solidFill>
                  <a:srgbClr val="4597A0"/>
                </a:solidFill>
              </a:rPr>
              <a:t>d’abord</a:t>
            </a:r>
            <a:r>
              <a:rPr lang="en-US" sz="2400" baseline="0" dirty="0">
                <a:solidFill>
                  <a:srgbClr val="4597A0"/>
                </a:solidFill>
              </a:rPr>
              <a:t> un </a:t>
            </a:r>
            <a:r>
              <a:rPr lang="en-US" sz="2400" baseline="0" dirty="0" err="1">
                <a:solidFill>
                  <a:srgbClr val="4597A0"/>
                </a:solidFill>
              </a:rPr>
              <a:t>outil</a:t>
            </a:r>
            <a:r>
              <a:rPr lang="en-US" sz="2400" baseline="0" dirty="0">
                <a:solidFill>
                  <a:srgbClr val="4597A0"/>
                </a:solidFill>
              </a:rPr>
              <a:t> </a:t>
            </a:r>
            <a:r>
              <a:rPr lang="en-US" sz="2400" baseline="0" dirty="0" err="1">
                <a:solidFill>
                  <a:srgbClr val="4597A0"/>
                </a:solidFill>
              </a:rPr>
              <a:t>d’auto</a:t>
            </a:r>
            <a:r>
              <a:rPr lang="en-US" sz="2400" baseline="0" dirty="0">
                <a:solidFill>
                  <a:srgbClr val="4597A0"/>
                </a:solidFill>
              </a:rPr>
              <a:t> </a:t>
            </a:r>
            <a:r>
              <a:rPr lang="en-US" sz="2400" baseline="0" dirty="0" err="1">
                <a:solidFill>
                  <a:srgbClr val="4597A0"/>
                </a:solidFill>
              </a:rPr>
              <a:t>évaluation</a:t>
            </a:r>
            <a:r>
              <a:rPr lang="en-US" sz="2400" baseline="0" dirty="0">
                <a:solidFill>
                  <a:srgbClr val="4597A0"/>
                </a:solidFill>
              </a:rPr>
              <a:t> pour le </a:t>
            </a:r>
            <a:r>
              <a:rPr lang="en-US" sz="2400" baseline="0" dirty="0" err="1">
                <a:solidFill>
                  <a:srgbClr val="4597A0"/>
                </a:solidFill>
              </a:rPr>
              <a:t>chirurgien</a:t>
            </a:r>
            <a:r>
              <a:rPr lang="en-US" sz="2400" baseline="0" dirty="0">
                <a:solidFill>
                  <a:srgbClr val="4597A0"/>
                </a:solidFill>
              </a:rPr>
              <a:t> participant </a:t>
            </a:r>
          </a:p>
          <a:p>
            <a:pPr marL="0" indent="0">
              <a:buNone/>
            </a:pPr>
            <a:r>
              <a:rPr lang="en-US" sz="2400" baseline="0" dirty="0">
                <a:solidFill>
                  <a:srgbClr val="4597A0"/>
                </a:solidFill>
              </a:rPr>
              <a:t>qui </a:t>
            </a:r>
            <a:r>
              <a:rPr lang="en-US" sz="2400" baseline="0" dirty="0" err="1">
                <a:solidFill>
                  <a:srgbClr val="4597A0"/>
                </a:solidFill>
              </a:rPr>
              <a:t>peut</a:t>
            </a:r>
            <a:r>
              <a:rPr lang="en-US" sz="2400" baseline="0" dirty="0">
                <a:solidFill>
                  <a:srgbClr val="4597A0"/>
                </a:solidFill>
              </a:rPr>
              <a:t> en temps </a:t>
            </a:r>
            <a:r>
              <a:rPr lang="en-US" sz="2400" baseline="0" dirty="0" err="1">
                <a:solidFill>
                  <a:srgbClr val="4597A0"/>
                </a:solidFill>
              </a:rPr>
              <a:t>réel</a:t>
            </a:r>
            <a:r>
              <a:rPr lang="en-US" sz="2400" baseline="0" dirty="0">
                <a:solidFill>
                  <a:srgbClr val="4597A0"/>
                </a:solidFill>
              </a:rPr>
              <a:t> comparer </a:t>
            </a:r>
            <a:r>
              <a:rPr lang="en-US" sz="2400" baseline="0" dirty="0" err="1">
                <a:solidFill>
                  <a:srgbClr val="4597A0"/>
                </a:solidFill>
              </a:rPr>
              <a:t>ses</a:t>
            </a:r>
            <a:r>
              <a:rPr lang="en-US" sz="2400" baseline="0" dirty="0">
                <a:solidFill>
                  <a:srgbClr val="4597A0"/>
                </a:solidFill>
              </a:rPr>
              <a:t> </a:t>
            </a:r>
            <a:r>
              <a:rPr lang="en-US" sz="2400" baseline="0" dirty="0" err="1">
                <a:solidFill>
                  <a:srgbClr val="4597A0"/>
                </a:solidFill>
              </a:rPr>
              <a:t>propres</a:t>
            </a:r>
            <a:r>
              <a:rPr lang="en-US" sz="2400" baseline="0" dirty="0">
                <a:solidFill>
                  <a:srgbClr val="4597A0"/>
                </a:solidFill>
              </a:rPr>
              <a:t> </a:t>
            </a:r>
            <a:r>
              <a:rPr lang="en-US" sz="2400" baseline="0" dirty="0" err="1">
                <a:solidFill>
                  <a:srgbClr val="4597A0"/>
                </a:solidFill>
              </a:rPr>
              <a:t>résultats</a:t>
            </a:r>
            <a:r>
              <a:rPr lang="en-US" sz="2400" baseline="0" dirty="0">
                <a:solidFill>
                  <a:srgbClr val="4597A0"/>
                </a:solidFill>
              </a:rPr>
              <a:t> </a:t>
            </a:r>
            <a:r>
              <a:rPr lang="en-US" sz="2400" baseline="0" dirty="0" err="1">
                <a:solidFill>
                  <a:srgbClr val="4597A0"/>
                </a:solidFill>
              </a:rPr>
              <a:t>à</a:t>
            </a:r>
            <a:r>
              <a:rPr lang="en-US" sz="2400" baseline="0" dirty="0">
                <a:solidFill>
                  <a:srgbClr val="4597A0"/>
                </a:solidFill>
              </a:rPr>
              <a:t> </a:t>
            </a:r>
            <a:r>
              <a:rPr lang="en-US" sz="2400" baseline="0" dirty="0" err="1">
                <a:solidFill>
                  <a:srgbClr val="4597A0"/>
                </a:solidFill>
              </a:rPr>
              <a:t>ceux</a:t>
            </a:r>
            <a:r>
              <a:rPr lang="en-US" sz="2400" baseline="0" dirty="0">
                <a:solidFill>
                  <a:srgbClr val="4597A0"/>
                </a:solidFill>
              </a:rPr>
              <a:t> du </a:t>
            </a:r>
            <a:r>
              <a:rPr lang="en-US" sz="2400" baseline="0" dirty="0" err="1">
                <a:solidFill>
                  <a:srgbClr val="4597A0"/>
                </a:solidFill>
              </a:rPr>
              <a:t>groupe</a:t>
            </a:r>
            <a:endParaRPr lang="en-US" sz="2400" dirty="0">
              <a:solidFill>
                <a:srgbClr val="4597A0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FD7842A-2B49-420C-9B24-54C3F29E2E8F}" type="slidenum">
              <a:rPr lang="fr-FR" smtClean="0">
                <a:solidFill>
                  <a:prstClr val="black"/>
                </a:solidFill>
                <a:latin typeface="Calibri"/>
              </a:rPr>
              <a:pPr>
                <a:defRPr/>
              </a:pPr>
              <a:t>29</a:t>
            </a:fld>
            <a:endParaRPr lang="fr-FR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9397224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En</a:t>
            </a:r>
            <a:r>
              <a:rPr lang="fr-FR" baseline="0" dirty="0"/>
              <a:t> c</a:t>
            </a:r>
            <a:r>
              <a:rPr lang="fr-FR" dirty="0"/>
              <a:t>onclusion:</a:t>
            </a:r>
          </a:p>
          <a:p>
            <a:endParaRPr lang="fr-FR" dirty="0"/>
          </a:p>
          <a:p>
            <a:r>
              <a:rPr lang="fr-FR" dirty="0"/>
              <a:t>Sous réserves d’une méthodologie rigoureuse,</a:t>
            </a:r>
          </a:p>
          <a:p>
            <a:r>
              <a:rPr lang="fr-FR" dirty="0"/>
              <a:t>telle celle du Club Hernie,</a:t>
            </a:r>
          </a:p>
          <a:p>
            <a:endParaRPr lang="fr-FR" dirty="0"/>
          </a:p>
          <a:p>
            <a:r>
              <a:rPr lang="fr-FR" dirty="0"/>
              <a:t>Les registres peuvent prendre une place importante en complément des RCT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FD7842A-2B49-420C-9B24-54C3F29E2E8F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922760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hemeOverride" Target="../theme/themeOverride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40"/>
            <a:ext cx="7772400" cy="1470025"/>
          </a:xfrm>
        </p:spPr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/>
                </a:solidFill>
              </a:rPr>
              <a:t>BERLIN 2015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ECA542-0D0A-4009-AE58-DD41B063059F}" type="slidenum">
              <a:rPr lang="fr-FR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61262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/>
                </a:solidFill>
              </a:rPr>
              <a:t>BERLIN 2015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564546-7165-4A56-870E-6495ED1938E4}" type="slidenum">
              <a:rPr lang="fr-FR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60246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489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489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/>
                </a:solidFill>
              </a:rPr>
              <a:t>BERLIN 2015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6F7A20-F3E9-46EF-B0D7-CED66F1462E1}" type="slidenum">
              <a:rPr lang="fr-FR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63550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11" y="1600201"/>
            <a:ext cx="4047067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39737" y="1600201"/>
            <a:ext cx="4047067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/>
                </a:solidFill>
              </a:rPr>
              <a:t>BERLIN 2015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B76A40-AD0D-487B-9F85-37AAFF4CE7C3}" type="slidenum">
              <a:rPr lang="fr-FR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33139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012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01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378" y="1535113"/>
            <a:ext cx="4041422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378" y="2174875"/>
            <a:ext cx="404142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/>
                </a:solidFill>
              </a:rPr>
              <a:t>BERLIN 2015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03D099-23D2-4D00-9147-1A8B196BB928}" type="slidenum">
              <a:rPr lang="fr-FR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18834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/>
                </a:solidFill>
              </a:rPr>
              <a:t>BERLIN 2015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88A4BD-7675-4D49-84F0-81AE86DEA233}" type="slidenum">
              <a:rPr lang="fr-FR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88149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/>
                </a:solidFill>
              </a:rPr>
              <a:t>BERLIN 2015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70CF24-21A9-492B-BCD1-CBA5C38753D3}" type="slidenum">
              <a:rPr lang="fr-FR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69259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13" y="273049"/>
            <a:ext cx="3008489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756" y="273065"/>
            <a:ext cx="5111044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13" y="1435104"/>
            <a:ext cx="3008489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/>
                </a:solidFill>
              </a:rPr>
              <a:t>BERLIN 2015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E3A33D-A919-48BB-AE3B-5B84F363DD2B}" type="slidenum">
              <a:rPr lang="fr-FR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93346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111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111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111" y="5367350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/>
                </a:solidFill>
              </a:rPr>
              <a:t>BERLIN 2015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84C229-3ABF-40A5-9D6E-FEC88ECB76FC}" type="slidenum">
              <a:rPr lang="fr-FR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18187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/>
                </a:solidFill>
              </a:rPr>
              <a:t>BERLIN 2015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076027-3C92-4E8C-BDF9-B018DBC80B72}" type="slidenum">
              <a:rPr lang="fr-FR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40035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16" y="274640"/>
            <a:ext cx="6036733" cy="585152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/>
                </a:solidFill>
              </a:rPr>
              <a:t>BERLIN 2015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51A9B3-A14D-4F5A-A7A0-00C7BD934E21}" type="slidenum">
              <a:rPr lang="fr-FR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48868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re. Contenu et 2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11" y="1600201"/>
            <a:ext cx="4047067" cy="452596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2"/>
          </p:nvPr>
        </p:nvSpPr>
        <p:spPr>
          <a:xfrm>
            <a:off x="4639737" y="1600203"/>
            <a:ext cx="4047067" cy="21859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3"/>
          </p:nvPr>
        </p:nvSpPr>
        <p:spPr>
          <a:xfrm>
            <a:off x="4639737" y="3938602"/>
            <a:ext cx="4047067" cy="218757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/>
                </a:solidFill>
              </a:rPr>
              <a:t>BERLIN 2015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05FAC0-C729-42F9-A330-D69F5D6D8093}" type="slidenum">
              <a:rPr lang="fr-FR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50153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re. Texte et 2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1"/>
          </p:nvPr>
        </p:nvSpPr>
        <p:spPr>
          <a:xfrm>
            <a:off x="457211" y="1600201"/>
            <a:ext cx="4047067" cy="452596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2"/>
          </p:nvPr>
        </p:nvSpPr>
        <p:spPr>
          <a:xfrm>
            <a:off x="4639737" y="1600203"/>
            <a:ext cx="4047067" cy="21859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3"/>
          </p:nvPr>
        </p:nvSpPr>
        <p:spPr>
          <a:xfrm>
            <a:off x="4639737" y="3938602"/>
            <a:ext cx="4047067" cy="218757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/>
                </a:solidFill>
              </a:rPr>
              <a:t>BERLIN 2015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BEEECD-9F89-4CD5-9080-4F57A18D042E}" type="slidenum">
              <a:rPr lang="fr-FR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8883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re. Text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1"/>
          </p:nvPr>
        </p:nvSpPr>
        <p:spPr>
          <a:xfrm>
            <a:off x="457211" y="1600201"/>
            <a:ext cx="4047067" cy="452596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39737" y="1600201"/>
            <a:ext cx="4047067" cy="452596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/>
                </a:solidFill>
              </a:rPr>
              <a:t>BERLIN 2015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CF31C4-0843-4CB1-A1CB-34BDD97347F8}" type="slidenum">
              <a:rPr lang="fr-FR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72701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re et 4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sz="quarter"/>
          </p:nvPr>
        </p:nvSpPr>
        <p:spPr>
          <a:xfrm>
            <a:off x="457200" y="274639"/>
            <a:ext cx="8229600" cy="1143000"/>
          </a:xfrm>
        </p:spPr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457211" y="1600203"/>
            <a:ext cx="4047067" cy="21859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2"/>
          </p:nvPr>
        </p:nvSpPr>
        <p:spPr>
          <a:xfrm>
            <a:off x="4639737" y="1600203"/>
            <a:ext cx="4047067" cy="21859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3"/>
          </p:nvPr>
        </p:nvSpPr>
        <p:spPr>
          <a:xfrm>
            <a:off x="457211" y="3938602"/>
            <a:ext cx="4047067" cy="218757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39737" y="3938602"/>
            <a:ext cx="4047067" cy="218757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/>
                </a:solidFill>
              </a:rPr>
              <a:t>BERLIN 2015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19FBF8-D1F4-42FF-A221-9149CDC569FA}" type="slidenum">
              <a:rPr lang="fr-FR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69408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32"/>
            <a:ext cx="7772400" cy="1470025"/>
          </a:xfrm>
        </p:spPr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/>
                </a:solidFill>
              </a:rPr>
              <a:t>MESH 2011 Maison de la Chimie Paris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ECA542-0D0A-4009-AE58-DD41B063059F}" type="slidenum">
              <a:rPr lang="fr-FR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73768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/>
                </a:solidFill>
              </a:rPr>
              <a:t>MESH 2011 Maison de la Chimie Paris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564546-7165-4A56-870E-6495ED1938E4}" type="slidenum">
              <a:rPr lang="fr-FR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6805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489" y="4406907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489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/>
                </a:solidFill>
              </a:rPr>
              <a:t>MESH 2011 Maison de la Chimie Paris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6F7A20-F3E9-46EF-B0D7-CED66F1462E1}" type="slidenum">
              <a:rPr lang="fr-FR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283602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3" y="1600206"/>
            <a:ext cx="4047067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39733" y="1600206"/>
            <a:ext cx="4047067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/>
                </a:solidFill>
              </a:rPr>
              <a:t>MESH 2011 Maison de la Chimie Paris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B76A40-AD0D-487B-9F85-37AAFF4CE7C3}" type="slidenum">
              <a:rPr lang="fr-FR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025195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01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01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378" y="1535113"/>
            <a:ext cx="404142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378" y="2174875"/>
            <a:ext cx="404142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/>
                </a:solidFill>
              </a:rPr>
              <a:t>MESH 2011 Maison de la Chimie Paris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03D099-23D2-4D00-9147-1A8B196BB928}" type="slidenum">
              <a:rPr lang="fr-FR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891930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/>
                </a:solidFill>
              </a:rPr>
              <a:t>MESH 2011 Maison de la Chimie Paris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88A4BD-7675-4D49-84F0-81AE86DEA233}" type="slidenum">
              <a:rPr lang="fr-FR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847629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/>
                </a:solidFill>
              </a:rPr>
              <a:t>MESH 2011 Maison de la Chimie Paris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70CF24-21A9-492B-BCD1-CBA5C38753D3}" type="slidenum">
              <a:rPr lang="fr-FR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84437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3" y="273050"/>
            <a:ext cx="3008489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756" y="273057"/>
            <a:ext cx="5111044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3" y="1435103"/>
            <a:ext cx="3008489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/>
                </a:solidFill>
              </a:rPr>
              <a:t>MESH 2011 Maison de la Chimie Paris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E3A33D-A919-48BB-AE3B-5B84F363DD2B}" type="slidenum">
              <a:rPr lang="fr-FR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046698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111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111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111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/>
                </a:solidFill>
              </a:rPr>
              <a:t>MESH 2011 Maison de la Chimie Paris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84C229-3ABF-40A5-9D6E-FEC88ECB76FC}" type="slidenum">
              <a:rPr lang="fr-FR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742528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/>
                </a:solidFill>
              </a:rPr>
              <a:t>MESH 2011 Maison de la Chimie Paris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076027-3C92-4E8C-BDF9-B018DBC80B72}" type="slidenum">
              <a:rPr lang="fr-FR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435314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45"/>
            <a:ext cx="2057400" cy="5851525"/>
          </a:xfrm>
        </p:spPr>
        <p:txBody>
          <a:bodyPr vert="eaVert"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4" y="274645"/>
            <a:ext cx="6036733" cy="585152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/>
                </a:solidFill>
              </a:rPr>
              <a:t>MESH 2011 Maison de la Chimie Paris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51A9B3-A14D-4F5A-A7A0-00C7BD934E21}" type="slidenum">
              <a:rPr lang="fr-FR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170895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re. Contenu et 2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3" y="1600206"/>
            <a:ext cx="4047067" cy="452596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2"/>
          </p:nvPr>
        </p:nvSpPr>
        <p:spPr>
          <a:xfrm>
            <a:off x="4639733" y="1600200"/>
            <a:ext cx="4047067" cy="21859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3"/>
          </p:nvPr>
        </p:nvSpPr>
        <p:spPr>
          <a:xfrm>
            <a:off x="4639733" y="3938595"/>
            <a:ext cx="4047067" cy="218757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/>
                </a:solidFill>
              </a:rPr>
              <a:t>MESH 2011 Maison de la Chimie Paris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05FAC0-C729-42F9-A330-D69F5D6D8093}" type="slidenum">
              <a:rPr lang="fr-FR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492296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re. Texte et 2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1"/>
          </p:nvPr>
        </p:nvSpPr>
        <p:spPr>
          <a:xfrm>
            <a:off x="457203" y="1600206"/>
            <a:ext cx="4047067" cy="452596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2"/>
          </p:nvPr>
        </p:nvSpPr>
        <p:spPr>
          <a:xfrm>
            <a:off x="4639733" y="1600200"/>
            <a:ext cx="4047067" cy="21859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3"/>
          </p:nvPr>
        </p:nvSpPr>
        <p:spPr>
          <a:xfrm>
            <a:off x="4639733" y="3938595"/>
            <a:ext cx="4047067" cy="218757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/>
                </a:solidFill>
              </a:rPr>
              <a:t>MESH 2011 Maison de la Chimie Paris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BEEECD-9F89-4CD5-9080-4F57A18D042E}" type="slidenum">
              <a:rPr lang="fr-FR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923280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re. Text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1"/>
          </p:nvPr>
        </p:nvSpPr>
        <p:spPr>
          <a:xfrm>
            <a:off x="457203" y="1600206"/>
            <a:ext cx="4047067" cy="452596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39733" y="1600206"/>
            <a:ext cx="4047067" cy="452596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/>
                </a:solidFill>
              </a:rPr>
              <a:t>MESH 2011 Maison de la Chimie Paris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CF31C4-0843-4CB1-A1CB-34BDD97347F8}" type="slidenum">
              <a:rPr lang="fr-FR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420081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re et 4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457203" y="1600200"/>
            <a:ext cx="4047067" cy="21859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2"/>
          </p:nvPr>
        </p:nvSpPr>
        <p:spPr>
          <a:xfrm>
            <a:off x="4639733" y="1600200"/>
            <a:ext cx="4047067" cy="21859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3"/>
          </p:nvPr>
        </p:nvSpPr>
        <p:spPr>
          <a:xfrm>
            <a:off x="457203" y="3938595"/>
            <a:ext cx="4047067" cy="218757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39733" y="3938595"/>
            <a:ext cx="4047067" cy="218757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srgbClr val="000000"/>
                </a:solidFill>
              </a:rPr>
              <a:t>MESH 2011 Maison de la Chimie Paris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19FBF8-D1F4-42FF-A221-9149CDC569FA}" type="slidenum">
              <a:rPr lang="fr-FR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621164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43"/>
          <p:cNvSpPr>
            <a:spLocks/>
          </p:cNvSpPr>
          <p:nvPr/>
        </p:nvSpPr>
        <p:spPr bwMode="auto">
          <a:xfrm rot="5236414">
            <a:off x="4461669" y="1483519"/>
            <a:ext cx="4114800" cy="1189038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defTabSz="914400">
              <a:defRPr/>
            </a:pPr>
            <a:endParaRPr lang="fr-FR">
              <a:solidFill>
                <a:prstClr val="white"/>
              </a:solidFill>
              <a:latin typeface="Corbel"/>
              <a:cs typeface="Arial" charset="0"/>
            </a:endParaRPr>
          </a:p>
        </p:txBody>
      </p:sp>
      <p:sp>
        <p:nvSpPr>
          <p:cNvPr id="5" name="Shape 35"/>
          <p:cNvSpPr>
            <a:spLocks/>
          </p:cNvSpPr>
          <p:nvPr/>
        </p:nvSpPr>
        <p:spPr bwMode="auto">
          <a:xfrm>
            <a:off x="4821240" y="1066800"/>
            <a:ext cx="4343400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defTabSz="914400">
              <a:defRPr/>
            </a:pPr>
            <a:endParaRPr lang="fr-FR">
              <a:solidFill>
                <a:prstClr val="white"/>
              </a:solidFill>
              <a:latin typeface="Corbel"/>
              <a:cs typeface="Arial" charset="0"/>
            </a:endParaRPr>
          </a:p>
        </p:txBody>
      </p:sp>
      <p:sp>
        <p:nvSpPr>
          <p:cNvPr id="6" name="Shape 42"/>
          <p:cNvSpPr>
            <a:spLocks/>
          </p:cNvSpPr>
          <p:nvPr/>
        </p:nvSpPr>
        <p:spPr bwMode="auto">
          <a:xfrm>
            <a:off x="290513" y="-14288"/>
            <a:ext cx="5562600" cy="65532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defTabSz="914400">
              <a:defRPr/>
            </a:pPr>
            <a:endParaRPr lang="fr-FR">
              <a:solidFill>
                <a:prstClr val="white"/>
              </a:solidFill>
              <a:latin typeface="Corbel"/>
              <a:cs typeface="Arial" charset="0"/>
            </a:endParaRPr>
          </a:p>
        </p:txBody>
      </p:sp>
      <p:sp>
        <p:nvSpPr>
          <p:cNvPr id="7" name="Shape 21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defTabSz="914400">
              <a:defRPr/>
            </a:pPr>
            <a:endParaRPr lang="fr-FR">
              <a:solidFill>
                <a:prstClr val="white"/>
              </a:solidFill>
              <a:latin typeface="Corbel"/>
              <a:cs typeface="Arial" charset="0"/>
            </a:endParaRPr>
          </a:p>
        </p:txBody>
      </p:sp>
      <p:sp>
        <p:nvSpPr>
          <p:cNvPr id="10" name="Shape 23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defTabSz="914400">
              <a:defRPr/>
            </a:pPr>
            <a:endParaRPr lang="fr-FR">
              <a:solidFill>
                <a:prstClr val="white"/>
              </a:solidFill>
              <a:latin typeface="Corbel"/>
              <a:cs typeface="Arial" charset="0"/>
            </a:endParaRPr>
          </a:p>
        </p:txBody>
      </p:sp>
      <p:sp>
        <p:nvSpPr>
          <p:cNvPr id="11" name="Shape 25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defTabSz="914400">
              <a:defRPr/>
            </a:pPr>
            <a:endParaRPr lang="fr-FR">
              <a:solidFill>
                <a:prstClr val="white"/>
              </a:solidFill>
              <a:latin typeface="Corbel"/>
              <a:cs typeface="Arial" charset="0"/>
            </a:endParaRPr>
          </a:p>
        </p:txBody>
      </p:sp>
      <p:sp>
        <p:nvSpPr>
          <p:cNvPr id="12" name="Shape 26"/>
          <p:cNvSpPr>
            <a:spLocks/>
          </p:cNvSpPr>
          <p:nvPr/>
        </p:nvSpPr>
        <p:spPr bwMode="auto">
          <a:xfrm>
            <a:off x="366713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defTabSz="914400">
              <a:defRPr/>
            </a:pPr>
            <a:endParaRPr lang="fr-FR">
              <a:solidFill>
                <a:prstClr val="white"/>
              </a:solidFill>
              <a:latin typeface="Corbel"/>
              <a:cs typeface="Arial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4"/>
            <a:ext cx="365125" cy="6854825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fr-FR">
              <a:solidFill>
                <a:prstClr val="white"/>
              </a:solidFill>
              <a:latin typeface="Corbel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09565" y="681042"/>
            <a:ext cx="46037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fr-FR">
              <a:solidFill>
                <a:prstClr val="white"/>
              </a:solidFill>
              <a:latin typeface="Corbel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68290" y="681042"/>
            <a:ext cx="2857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fr-FR">
              <a:solidFill>
                <a:prstClr val="white"/>
              </a:solidFill>
              <a:latin typeface="Corbel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249238" y="681042"/>
            <a:ext cx="952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fr-FR">
              <a:solidFill>
                <a:prstClr val="white"/>
              </a:solidFill>
              <a:latin typeface="Corbel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222250" y="681042"/>
            <a:ext cx="7938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fr-FR">
              <a:solidFill>
                <a:prstClr val="white"/>
              </a:solidFill>
              <a:latin typeface="Corbel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363540" y="401638"/>
            <a:ext cx="8504237" cy="887412"/>
          </a:xfrm>
          <a:prstGeom prst="rect">
            <a:avLst/>
          </a:prstGeom>
          <a:solidFill>
            <a:schemeClr val="bg2">
              <a:alpha val="50000"/>
              <a:satMod val="18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fr-FR">
              <a:solidFill>
                <a:prstClr val="white"/>
              </a:solidFill>
              <a:latin typeface="Corbel"/>
            </a:endParaRPr>
          </a:p>
        </p:txBody>
      </p:sp>
      <p:sp>
        <p:nvSpPr>
          <p:cNvPr id="19" name="Rectangle 18"/>
          <p:cNvSpPr/>
          <p:nvPr/>
        </p:nvSpPr>
        <p:spPr>
          <a:xfrm flipH="1">
            <a:off x="371475" y="681042"/>
            <a:ext cx="26988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fr-FR">
              <a:solidFill>
                <a:prstClr val="white"/>
              </a:solidFill>
              <a:latin typeface="Corbel"/>
            </a:endParaRPr>
          </a:p>
        </p:txBody>
      </p:sp>
      <p:sp>
        <p:nvSpPr>
          <p:cNvPr id="20" name="Rectangle 19"/>
          <p:cNvSpPr/>
          <p:nvPr/>
        </p:nvSpPr>
        <p:spPr>
          <a:xfrm flipH="1">
            <a:off x="411163" y="681042"/>
            <a:ext cx="26987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fr-FR">
              <a:solidFill>
                <a:prstClr val="white"/>
              </a:solidFill>
              <a:latin typeface="Corbel"/>
            </a:endParaRPr>
          </a:p>
        </p:txBody>
      </p:sp>
      <p:sp>
        <p:nvSpPr>
          <p:cNvPr id="21" name="Rectangle 20"/>
          <p:cNvSpPr/>
          <p:nvPr/>
        </p:nvSpPr>
        <p:spPr>
          <a:xfrm flipH="1">
            <a:off x="447677" y="681042"/>
            <a:ext cx="952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fr-FR">
              <a:solidFill>
                <a:prstClr val="white"/>
              </a:solidFill>
              <a:latin typeface="Corbel"/>
            </a:endParaRPr>
          </a:p>
        </p:txBody>
      </p:sp>
      <p:sp>
        <p:nvSpPr>
          <p:cNvPr id="22" name="Rectangle 21"/>
          <p:cNvSpPr/>
          <p:nvPr/>
        </p:nvSpPr>
        <p:spPr>
          <a:xfrm flipH="1">
            <a:off x="476252" y="681042"/>
            <a:ext cx="952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fr-FR">
              <a:solidFill>
                <a:prstClr val="white"/>
              </a:solidFill>
              <a:latin typeface="Corbel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500063" y="681042"/>
            <a:ext cx="36512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fr-FR">
              <a:solidFill>
                <a:prstClr val="white"/>
              </a:solidFill>
              <a:latin typeface="Corbel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255590" y="5046667"/>
            <a:ext cx="73025" cy="16922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fr-FR">
              <a:solidFill>
                <a:prstClr val="white"/>
              </a:solidFill>
              <a:latin typeface="Corbel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255590" y="4797425"/>
            <a:ext cx="73025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fr-FR">
              <a:solidFill>
                <a:prstClr val="white"/>
              </a:solidFill>
              <a:latin typeface="Corbel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255590" y="4637088"/>
            <a:ext cx="73025" cy="138112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fr-FR">
              <a:solidFill>
                <a:prstClr val="white"/>
              </a:solidFill>
              <a:latin typeface="Corbel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255590" y="4541838"/>
            <a:ext cx="73025" cy="7461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fr-FR">
              <a:solidFill>
                <a:prstClr val="white"/>
              </a:solidFill>
              <a:latin typeface="Corbel"/>
            </a:endParaRPr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533400" y="464504"/>
            <a:ext cx="8153400" cy="774192"/>
          </a:xfrm>
        </p:spPr>
        <p:txBody>
          <a:bodyPr/>
          <a:lstStyle>
            <a:lvl1pPr marR="9144" algn="r" eaLnBrk="1" latinLnBrk="0" hangingPunct="1">
              <a:defRPr kumimoji="0" lang="fr-FR" sz="3800"/>
            </a:lvl1pPr>
            <a:extLst/>
          </a:lstStyle>
          <a:p>
            <a:r>
              <a:rPr lang="fr-FR"/>
              <a:t>Cliquez pour modifier le style du titre</a:t>
            </a:r>
            <a:endParaRPr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838383" y="1371600"/>
            <a:ext cx="3848419" cy="457200"/>
          </a:xfrm>
        </p:spPr>
        <p:txBody>
          <a:bodyPr tIns="0"/>
          <a:lstStyle>
            <a:lvl1pPr marL="0" indent="0" algn="r" eaLnBrk="1" latinLnBrk="0" hangingPunct="1">
              <a:spcBef>
                <a:spcPts val="0"/>
              </a:spcBef>
              <a:buNone/>
              <a:defRPr kumimoji="0" lang="fr-FR" sz="2000">
                <a:solidFill>
                  <a:schemeClr val="tx1"/>
                </a:solidFill>
              </a:defRPr>
            </a:lvl1pPr>
            <a:lvl2pPr marL="457200" indent="0" algn="ctr" eaLnBrk="1" latinLnBrk="0" hangingPunct="1">
              <a:buNone/>
            </a:lvl2pPr>
            <a:lvl3pPr marL="914400" indent="0" algn="ctr" eaLnBrk="1" latinLnBrk="0" hangingPunct="1">
              <a:buNone/>
            </a:lvl3pPr>
            <a:lvl4pPr marL="1371600" indent="0" algn="ctr" eaLnBrk="1" latinLnBrk="0" hangingPunct="1">
              <a:buNone/>
            </a:lvl4pPr>
            <a:lvl5pPr marL="1828800" indent="0" algn="ctr" eaLnBrk="1" latinLnBrk="0" hangingPunct="1">
              <a:buNone/>
            </a:lvl5pPr>
            <a:lvl6pPr marL="2286000" indent="0" algn="ctr" eaLnBrk="1" latinLnBrk="0" hangingPunct="1">
              <a:buNone/>
            </a:lvl6pPr>
            <a:lvl7pPr marL="2743200" indent="0" algn="ctr" eaLnBrk="1" latinLnBrk="0" hangingPunct="1">
              <a:buNone/>
            </a:lvl7pPr>
            <a:lvl8pPr marL="3200400" indent="0" algn="ctr" eaLnBrk="1" latinLnBrk="0" hangingPunct="1">
              <a:buNone/>
            </a:lvl8pPr>
            <a:lvl9pPr marL="3657600" indent="0" algn="ctr" eaLnBrk="1" latinLnBrk="0" hangingPunct="1">
              <a:buNone/>
            </a:lvl9pPr>
            <a:extLst/>
          </a:lstStyle>
          <a:p>
            <a:r>
              <a:rPr lang="fr-FR"/>
              <a:t>Cliquez pour modifier le style des sous-titres du masque</a:t>
            </a:r>
            <a:endParaRPr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>
              <a:solidFill>
                <a:srgbClr val="E9E5DC"/>
              </a:solidFill>
              <a:latin typeface="Corbel"/>
            </a:endParaRPr>
          </a:p>
        </p:txBody>
      </p:sp>
      <p:sp>
        <p:nvSpPr>
          <p:cNvPr id="29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>
              <a:solidFill>
                <a:srgbClr val="E9E5DC"/>
              </a:solidFill>
              <a:latin typeface="Corbel"/>
            </a:endParaRPr>
          </a:p>
        </p:txBody>
      </p:sp>
      <p:sp>
        <p:nvSpPr>
          <p:cNvPr id="30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ECD3A2C-16B6-4235-BF85-55024EA3AA13}" type="slidenum">
              <a:rPr>
                <a:solidFill>
                  <a:srgbClr val="E9E5DC"/>
                </a:solidFill>
                <a:latin typeface="Corbel"/>
              </a:rPr>
              <a:pPr>
                <a:defRPr/>
              </a:pPr>
              <a:t>‹N°›</a:t>
            </a:fld>
            <a:endParaRPr>
              <a:solidFill>
                <a:srgbClr val="E9E5DC"/>
              </a:solidFill>
              <a:latin typeface="Corbel"/>
            </a:endParaRPr>
          </a:p>
        </p:txBody>
      </p:sp>
    </p:spTree>
    <p:extLst>
      <p:ext uri="{BB962C8B-B14F-4D97-AF65-F5344CB8AC3E}">
        <p14:creationId xmlns:p14="http://schemas.microsoft.com/office/powerpoint/2010/main" val="118441853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>
              <a:solidFill>
                <a:srgbClr val="E9E5DC"/>
              </a:solidFill>
              <a:latin typeface="Corbel"/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>
              <a:solidFill>
                <a:srgbClr val="E9E5DC"/>
              </a:solidFill>
              <a:latin typeface="Corbel"/>
            </a:endParaRP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FA05A5-A0D3-450C-B0DE-BF9AFA1E26B7}" type="slidenum">
              <a:rPr>
                <a:solidFill>
                  <a:srgbClr val="E9E5DC"/>
                </a:solidFill>
                <a:latin typeface="Corbel"/>
              </a:rPr>
              <a:pPr>
                <a:defRPr/>
              </a:pPr>
              <a:t>‹N°›</a:t>
            </a:fld>
            <a:endParaRPr>
              <a:solidFill>
                <a:srgbClr val="E9E5DC"/>
              </a:solidFill>
              <a:latin typeface="Corbel"/>
            </a:endParaRPr>
          </a:p>
        </p:txBody>
      </p:sp>
    </p:spTree>
    <p:extLst>
      <p:ext uri="{BB962C8B-B14F-4D97-AF65-F5344CB8AC3E}">
        <p14:creationId xmlns:p14="http://schemas.microsoft.com/office/powerpoint/2010/main" val="55394845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352804"/>
            <a:ext cx="7772400" cy="1974059"/>
          </a:xfrm>
        </p:spPr>
        <p:txBody>
          <a:bodyPr anchor="b">
            <a:scene3d>
              <a:camera prst="orthographicFront">
                <a:rot lat="0" lon="0" rev="0"/>
              </a:camera>
              <a:lightRig rig="contrasting" dir="t">
                <a:rot lat="0" lon="0" rev="7500000"/>
              </a:lightRig>
            </a:scene3d>
            <a:sp3d contourW="6350" prstMaterial="metal">
              <a:bevelT w="130810" h="31750" prst="relaxedInset"/>
              <a:contourClr>
                <a:schemeClr val="accent1">
                  <a:shade val="75000"/>
                </a:schemeClr>
              </a:contourClr>
            </a:sp3d>
          </a:bodyPr>
          <a:lstStyle>
            <a:lvl1pPr algn="l" eaLnBrk="1" latinLnBrk="0" hangingPunct="1">
              <a:buNone/>
              <a:defRPr kumimoji="0" lang="fr-FR" sz="4000" b="1" cap="all">
                <a:ln/>
                <a:solidFill>
                  <a:schemeClr val="tx1"/>
                </a:solidFill>
                <a:effectLst>
                  <a:reflection blurRad="12700" stA="50000" endPos="50000" dir="5400000" sy="-100000" rotWithShape="0"/>
                </a:effectLst>
              </a:defRPr>
            </a:lvl1pPr>
            <a:extLst/>
          </a:lstStyle>
          <a:p>
            <a:r>
              <a:rPr lang="fr-FR"/>
              <a:t>Cliquez pour modifier le style du titre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5334000"/>
            <a:ext cx="7772400" cy="1052512"/>
          </a:xfrm>
        </p:spPr>
        <p:txBody>
          <a:bodyPr/>
          <a:lstStyle>
            <a:lvl1pPr marL="374904" eaLnBrk="1" latinLnBrk="0" hangingPunct="1">
              <a:buNone/>
              <a:defRPr kumimoji="0" lang="fr-FR" sz="2000">
                <a:solidFill>
                  <a:schemeClr val="tx2"/>
                </a:solidFill>
              </a:defRPr>
            </a:lvl1pPr>
            <a:lvl2pPr eaLnBrk="1" latinLnBrk="0" hangingPunct="1">
              <a:buNone/>
              <a:defRPr kumimoji="0" lang="fr-FR" sz="1800">
                <a:solidFill>
                  <a:schemeClr val="tx1">
                    <a:tint val="75000"/>
                  </a:schemeClr>
                </a:solidFill>
              </a:defRPr>
            </a:lvl2pPr>
            <a:lvl3pPr eaLnBrk="1" latinLnBrk="0" hangingPunct="1">
              <a:buNone/>
              <a:defRPr kumimoji="0" lang="fr-FR" sz="1600">
                <a:solidFill>
                  <a:schemeClr val="tx1">
                    <a:tint val="75000"/>
                  </a:schemeClr>
                </a:solidFill>
              </a:defRPr>
            </a:lvl3pPr>
            <a:lvl4pPr eaLnBrk="1" latinLnBrk="0" hangingPunct="1">
              <a:buNone/>
              <a:defRPr kumimoji="0" lang="fr-FR" sz="1400">
                <a:solidFill>
                  <a:schemeClr val="tx1">
                    <a:tint val="75000"/>
                  </a:schemeClr>
                </a:solidFill>
              </a:defRPr>
            </a:lvl4pPr>
            <a:lvl5pPr eaLnBrk="1" latinLnBrk="0" hangingPunct="1">
              <a:buNone/>
              <a:defRPr kumimoji="0" lang="fr-FR"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>
              <a:solidFill>
                <a:srgbClr val="E9E5DC"/>
              </a:solidFill>
              <a:latin typeface="Corbe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>
              <a:solidFill>
                <a:srgbClr val="E9E5DC"/>
              </a:solidFill>
              <a:latin typeface="Corbe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823B9AB-A19B-4199-AC7D-5861E4DBFDAA}" type="slidenum">
              <a:rPr>
                <a:solidFill>
                  <a:srgbClr val="E9E5DC"/>
                </a:solidFill>
                <a:latin typeface="Corbel"/>
              </a:rPr>
              <a:pPr>
                <a:defRPr/>
              </a:pPr>
              <a:t>‹N°›</a:t>
            </a:fld>
            <a:endParaRPr>
              <a:solidFill>
                <a:srgbClr val="E9E5DC"/>
              </a:solidFill>
              <a:latin typeface="Corbel"/>
            </a:endParaRPr>
          </a:p>
        </p:txBody>
      </p:sp>
    </p:spTree>
    <p:extLst>
      <p:ext uri="{BB962C8B-B14F-4D97-AF65-F5344CB8AC3E}">
        <p14:creationId xmlns:p14="http://schemas.microsoft.com/office/powerpoint/2010/main" val="134370362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8"/>
          <p:cNvCxnSpPr/>
          <p:nvPr/>
        </p:nvCxnSpPr>
        <p:spPr>
          <a:xfrm rot="5400000">
            <a:off x="2305051" y="3867150"/>
            <a:ext cx="4533900" cy="3175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9550"/>
            <a:ext cx="8229600" cy="1295400"/>
          </a:xfrm>
        </p:spPr>
        <p:txBody>
          <a:bodyPr anchor="ctr"/>
          <a:lstStyle/>
          <a:p>
            <a:r>
              <a:rPr lang="fr-FR"/>
              <a:t>Cliquez pour modifier le style du titre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600204"/>
            <a:ext cx="4038600" cy="4525963"/>
          </a:xfrm>
        </p:spPr>
        <p:txBody>
          <a:bodyPr/>
          <a:lstStyle>
            <a:lvl1pPr marL="0" indent="0" eaLnBrk="1" latinLnBrk="0" hangingPunct="1">
              <a:buFontTx/>
              <a:buNone/>
              <a:defRPr kumimoji="0" lang="fr-FR" sz="2000"/>
            </a:lvl1pPr>
            <a:lvl2pPr eaLnBrk="1" latinLnBrk="0" hangingPunct="1">
              <a:defRPr kumimoji="0" lang="fr-FR" sz="2400"/>
            </a:lvl2pPr>
            <a:lvl3pPr eaLnBrk="1" latinLnBrk="0" hangingPunct="1">
              <a:defRPr kumimoji="0" lang="fr-FR" sz="2000"/>
            </a:lvl3pPr>
            <a:lvl4pPr eaLnBrk="1" latinLnBrk="0" hangingPunct="1">
              <a:defRPr kumimoji="0" lang="fr-FR" sz="1800"/>
            </a:lvl4pPr>
            <a:lvl5pPr eaLnBrk="1" latinLnBrk="0" hangingPunct="1">
              <a:defRPr kumimoji="0" lang="fr-FR" sz="1800"/>
            </a:lvl5pPr>
            <a:extLst/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600204"/>
            <a:ext cx="4038600" cy="4525963"/>
          </a:xfrm>
        </p:spPr>
        <p:txBody>
          <a:bodyPr/>
          <a:lstStyle>
            <a:lvl1pPr eaLnBrk="1" latinLnBrk="0" hangingPunct="1">
              <a:defRPr kumimoji="0" lang="fr-FR" sz="2800"/>
            </a:lvl1pPr>
            <a:lvl2pPr eaLnBrk="1" latinLnBrk="0" hangingPunct="1">
              <a:defRPr kumimoji="0" lang="fr-FR" sz="2400"/>
            </a:lvl2pPr>
            <a:lvl3pPr eaLnBrk="1" latinLnBrk="0" hangingPunct="1">
              <a:defRPr kumimoji="0" lang="fr-FR" sz="2000"/>
            </a:lvl3pPr>
            <a:lvl4pPr eaLnBrk="1" latinLnBrk="0" hangingPunct="1">
              <a:defRPr kumimoji="0" lang="fr-FR" sz="1800"/>
            </a:lvl4pPr>
            <a:lvl5pPr eaLnBrk="1" latinLnBrk="0" hangingPunct="1">
              <a:defRPr kumimoji="0" lang="fr-FR" sz="1800"/>
            </a:lvl5pPr>
            <a:extLst/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/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>
              <a:solidFill>
                <a:srgbClr val="696464"/>
              </a:solidFill>
              <a:latin typeface="Corbel"/>
            </a:endParaRPr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>
              <a:solidFill>
                <a:srgbClr val="696464"/>
              </a:solidFill>
              <a:latin typeface="Corbel"/>
            </a:endParaRP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7248E15-8A72-4088-8A3C-634349EA6EC6}" type="slidenum">
              <a:rPr>
                <a:solidFill>
                  <a:srgbClr val="696464"/>
                </a:solidFill>
                <a:latin typeface="Corbel"/>
              </a:rPr>
              <a:pPr>
                <a:defRPr/>
              </a:pPr>
              <a:t>‹N°›</a:t>
            </a:fld>
            <a:endParaRPr>
              <a:solidFill>
                <a:srgbClr val="696464"/>
              </a:solidFill>
              <a:latin typeface="Corbel"/>
            </a:endParaRPr>
          </a:p>
        </p:txBody>
      </p:sp>
    </p:spTree>
    <p:extLst>
      <p:ext uri="{BB962C8B-B14F-4D97-AF65-F5344CB8AC3E}">
        <p14:creationId xmlns:p14="http://schemas.microsoft.com/office/powerpoint/2010/main" val="217226511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01638"/>
            <a:ext cx="8686800" cy="887412"/>
          </a:xfrm>
          <a:prstGeom prst="rect">
            <a:avLst/>
          </a:prstGeom>
          <a:solidFill>
            <a:schemeClr val="bg2">
              <a:alpha val="50000"/>
              <a:satMod val="18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fr-FR">
              <a:solidFill>
                <a:prstClr val="white"/>
              </a:solidFill>
              <a:latin typeface="Corbel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7315" y="681042"/>
            <a:ext cx="46037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fr-FR">
              <a:solidFill>
                <a:prstClr val="white"/>
              </a:solidFill>
              <a:latin typeface="Corbel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7625" y="681042"/>
            <a:ext cx="26988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fr-FR">
              <a:solidFill>
                <a:prstClr val="white"/>
              </a:solidFill>
              <a:latin typeface="Corbel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8575" y="681042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fr-FR">
              <a:solidFill>
                <a:prstClr val="white"/>
              </a:solidFill>
              <a:latin typeface="Corbel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0" y="681042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fr-FR">
              <a:solidFill>
                <a:prstClr val="white"/>
              </a:solidFill>
              <a:latin typeface="Corbel"/>
            </a:endParaRPr>
          </a:p>
        </p:txBody>
      </p:sp>
      <p:sp>
        <p:nvSpPr>
          <p:cNvPr id="12" name="Rectangle 11"/>
          <p:cNvSpPr/>
          <p:nvPr/>
        </p:nvSpPr>
        <p:spPr>
          <a:xfrm flipH="1">
            <a:off x="149227" y="681042"/>
            <a:ext cx="2857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fr-FR">
              <a:solidFill>
                <a:prstClr val="white"/>
              </a:solidFill>
              <a:latin typeface="Corbel"/>
            </a:endParaRPr>
          </a:p>
        </p:txBody>
      </p:sp>
      <p:sp>
        <p:nvSpPr>
          <p:cNvPr id="13" name="Rectangle 12"/>
          <p:cNvSpPr/>
          <p:nvPr/>
        </p:nvSpPr>
        <p:spPr>
          <a:xfrm flipH="1">
            <a:off x="188915" y="681042"/>
            <a:ext cx="2857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fr-FR">
              <a:solidFill>
                <a:prstClr val="white"/>
              </a:solidFill>
              <a:latin typeface="Corbel"/>
            </a:endParaRPr>
          </a:p>
        </p:txBody>
      </p:sp>
      <p:sp>
        <p:nvSpPr>
          <p:cNvPr id="14" name="Rectangle 13"/>
          <p:cNvSpPr/>
          <p:nvPr/>
        </p:nvSpPr>
        <p:spPr>
          <a:xfrm flipH="1">
            <a:off x="227014" y="681042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fr-FR">
              <a:solidFill>
                <a:prstClr val="white"/>
              </a:solidFill>
              <a:latin typeface="Corbel"/>
            </a:endParaRPr>
          </a:p>
        </p:txBody>
      </p:sp>
      <p:sp>
        <p:nvSpPr>
          <p:cNvPr id="15" name="Rectangle 14"/>
          <p:cNvSpPr/>
          <p:nvPr/>
        </p:nvSpPr>
        <p:spPr>
          <a:xfrm flipH="1">
            <a:off x="255590" y="681042"/>
            <a:ext cx="7937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fr-FR">
              <a:solidFill>
                <a:prstClr val="white"/>
              </a:solidFill>
              <a:latin typeface="Corbel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279402" y="681042"/>
            <a:ext cx="36513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fr-FR">
              <a:solidFill>
                <a:prstClr val="white"/>
              </a:solidFill>
              <a:latin typeface="Corbe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/>
          <a:lstStyle>
            <a:lvl1pPr eaLnBrk="1" latinLnBrk="0" hangingPunct="1">
              <a:defRPr kumimoji="0" lang="fr-FR" sz="4000"/>
            </a:lvl1pPr>
            <a:extLst/>
          </a:lstStyle>
          <a:p>
            <a:r>
              <a:rPr lang="fr-FR"/>
              <a:t>Cliquez pour modifier le style du titre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 eaLnBrk="1" latinLnBrk="0" hangingPunct="1">
              <a:buNone/>
              <a:defRPr kumimoji="0" lang="fr-FR" sz="2400" b="1">
                <a:solidFill>
                  <a:schemeClr val="accent2"/>
                </a:solidFill>
              </a:defRPr>
            </a:lvl1pPr>
            <a:lvl2pPr eaLnBrk="1" latinLnBrk="0" hangingPunct="1">
              <a:buNone/>
              <a:defRPr kumimoji="0" lang="fr-FR" sz="2000" b="1"/>
            </a:lvl2pPr>
            <a:lvl3pPr eaLnBrk="1" latinLnBrk="0" hangingPunct="1">
              <a:buNone/>
              <a:defRPr kumimoji="0" lang="fr-FR" sz="1800" b="1"/>
            </a:lvl3pPr>
            <a:lvl4pPr eaLnBrk="1" latinLnBrk="0" hangingPunct="1">
              <a:buNone/>
              <a:defRPr kumimoji="0" lang="fr-FR" sz="1600" b="1"/>
            </a:lvl4pPr>
            <a:lvl5pPr eaLnBrk="1" latinLnBrk="0" hangingPunct="1">
              <a:buNone/>
              <a:defRPr kumimoji="0" lang="fr-FR" sz="1600" b="1"/>
            </a:lvl5pPr>
            <a:extLst/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5027" y="1809750"/>
            <a:ext cx="4041775" cy="639762"/>
          </a:xfrm>
        </p:spPr>
        <p:txBody>
          <a:bodyPr anchor="ctr"/>
          <a:lstStyle>
            <a:lvl1pPr marL="73152" indent="0" eaLnBrk="1" latinLnBrk="0" hangingPunct="1">
              <a:buNone/>
              <a:defRPr kumimoji="0" lang="fr-FR" sz="2400" b="1">
                <a:solidFill>
                  <a:schemeClr val="accent2"/>
                </a:solidFill>
              </a:defRPr>
            </a:lvl1pPr>
            <a:lvl2pPr eaLnBrk="1" latinLnBrk="0" hangingPunct="1">
              <a:buNone/>
              <a:defRPr kumimoji="0" lang="fr-FR" sz="2000" b="1"/>
            </a:lvl2pPr>
            <a:lvl3pPr eaLnBrk="1" latinLnBrk="0" hangingPunct="1">
              <a:buNone/>
              <a:defRPr kumimoji="0" lang="fr-FR" sz="1800" b="1"/>
            </a:lvl3pPr>
            <a:lvl4pPr eaLnBrk="1" latinLnBrk="0" hangingPunct="1">
              <a:buNone/>
              <a:defRPr kumimoji="0" lang="fr-FR" sz="1600" b="1"/>
            </a:lvl4pPr>
            <a:lvl5pPr eaLnBrk="1" latinLnBrk="0" hangingPunct="1">
              <a:buNone/>
              <a:defRPr kumimoji="0" lang="fr-FR" sz="1600" b="1"/>
            </a:lvl5pPr>
            <a:extLst/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 eaLnBrk="1" latinLnBrk="0" hangingPunct="1">
              <a:defRPr kumimoji="0" lang="fr-FR" sz="2400"/>
            </a:lvl1pPr>
            <a:lvl2pPr eaLnBrk="1" latinLnBrk="0" hangingPunct="1">
              <a:defRPr kumimoji="0" lang="fr-FR" sz="2000"/>
            </a:lvl2pPr>
            <a:lvl3pPr eaLnBrk="1" latinLnBrk="0" hangingPunct="1">
              <a:defRPr kumimoji="0" lang="fr-FR" sz="1800"/>
            </a:lvl3pPr>
            <a:lvl4pPr eaLnBrk="1" latinLnBrk="0" hangingPunct="1">
              <a:defRPr kumimoji="0" lang="fr-FR" sz="1600"/>
            </a:lvl4pPr>
            <a:lvl5pPr eaLnBrk="1" latinLnBrk="0" hangingPunct="1">
              <a:defRPr kumimoji="0" lang="fr-FR" sz="1600"/>
            </a:lvl5pPr>
            <a:extLst/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459037"/>
            <a:ext cx="4041775" cy="3959352"/>
          </a:xfrm>
        </p:spPr>
        <p:txBody>
          <a:bodyPr/>
          <a:lstStyle>
            <a:lvl1pPr eaLnBrk="1" latinLnBrk="0" hangingPunct="1">
              <a:defRPr kumimoji="0" lang="fr-FR" sz="2400"/>
            </a:lvl1pPr>
            <a:lvl2pPr eaLnBrk="1" latinLnBrk="0" hangingPunct="1">
              <a:defRPr kumimoji="0" lang="fr-FR" sz="2000"/>
            </a:lvl2pPr>
            <a:lvl3pPr eaLnBrk="1" latinLnBrk="0" hangingPunct="1">
              <a:defRPr kumimoji="0" lang="fr-FR" sz="1800"/>
            </a:lvl3pPr>
            <a:lvl4pPr eaLnBrk="1" latinLnBrk="0" hangingPunct="1">
              <a:defRPr kumimoji="0" lang="fr-FR" sz="1600"/>
            </a:lvl4pPr>
            <a:lvl5pPr eaLnBrk="1" latinLnBrk="0" hangingPunct="1">
              <a:defRPr kumimoji="0" lang="fr-FR" sz="1600"/>
            </a:lvl5pPr>
            <a:extLst/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/>
          </a:p>
        </p:txBody>
      </p:sp>
      <p:sp>
        <p:nvSpPr>
          <p:cNvPr id="1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>
              <a:solidFill>
                <a:srgbClr val="E9E5DC"/>
              </a:solidFill>
              <a:latin typeface="Corbel"/>
            </a:endParaRPr>
          </a:p>
        </p:txBody>
      </p:sp>
      <p:sp>
        <p:nvSpPr>
          <p:cNvPr id="1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>
              <a:solidFill>
                <a:srgbClr val="E9E5DC"/>
              </a:solidFill>
              <a:latin typeface="Corbel"/>
            </a:endParaRPr>
          </a:p>
        </p:txBody>
      </p:sp>
      <p:sp>
        <p:nvSpPr>
          <p:cNvPr id="1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3F3DC0A-2EAE-4753-A70A-F49C1F85D91B}" type="slidenum">
              <a:rPr>
                <a:solidFill>
                  <a:srgbClr val="E9E5DC"/>
                </a:solidFill>
                <a:latin typeface="Corbel"/>
              </a:rPr>
              <a:pPr>
                <a:defRPr/>
              </a:pPr>
              <a:t>‹N°›</a:t>
            </a:fld>
            <a:endParaRPr>
              <a:solidFill>
                <a:srgbClr val="E9E5DC"/>
              </a:solidFill>
              <a:latin typeface="Corbel"/>
            </a:endParaRPr>
          </a:p>
        </p:txBody>
      </p:sp>
    </p:spTree>
    <p:extLst>
      <p:ext uri="{BB962C8B-B14F-4D97-AF65-F5344CB8AC3E}">
        <p14:creationId xmlns:p14="http://schemas.microsoft.com/office/powerpoint/2010/main" val="20857903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 eaLnBrk="1" latinLnBrk="0" hangingPunct="1">
              <a:defRPr kumimoji="0" lang="fr-FR" sz="4000" cap="none" baseline="0"/>
            </a:lvl1pPr>
            <a:extLst/>
          </a:lstStyle>
          <a:p>
            <a:r>
              <a:rPr lang="fr-FR"/>
              <a:t>Cliquez pour modifier le style du titre</a:t>
            </a:r>
            <a:endParaRPr/>
          </a:p>
        </p:txBody>
      </p:sp>
      <p:sp>
        <p:nvSpPr>
          <p:cNvPr id="3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>
              <a:solidFill>
                <a:srgbClr val="E9E5DC"/>
              </a:solidFill>
              <a:latin typeface="Corbel"/>
            </a:endParaRPr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>
              <a:solidFill>
                <a:srgbClr val="E9E5DC"/>
              </a:solidFill>
              <a:latin typeface="Corbel"/>
            </a:endParaRPr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AF2929-BEC5-4CBF-A7CA-571F6926D23B}" type="slidenum">
              <a:rPr>
                <a:solidFill>
                  <a:srgbClr val="E9E5DC"/>
                </a:solidFill>
                <a:latin typeface="Corbel"/>
              </a:rPr>
              <a:pPr>
                <a:defRPr/>
              </a:pPr>
              <a:t>‹N°›</a:t>
            </a:fld>
            <a:endParaRPr>
              <a:solidFill>
                <a:srgbClr val="E9E5DC"/>
              </a:solidFill>
              <a:latin typeface="Corbel"/>
            </a:endParaRPr>
          </a:p>
        </p:txBody>
      </p:sp>
    </p:spTree>
    <p:extLst>
      <p:ext uri="{BB962C8B-B14F-4D97-AF65-F5344CB8AC3E}">
        <p14:creationId xmlns:p14="http://schemas.microsoft.com/office/powerpoint/2010/main" val="273070564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>
              <a:solidFill>
                <a:srgbClr val="E9E5DC"/>
              </a:solidFill>
              <a:latin typeface="Corbel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>
              <a:solidFill>
                <a:srgbClr val="E9E5DC"/>
              </a:solidFill>
              <a:latin typeface="Corbe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9B4582F-94EF-47A0-B635-4B2592C30DB2}" type="slidenum">
              <a:rPr>
                <a:solidFill>
                  <a:srgbClr val="E9E5DC"/>
                </a:solidFill>
                <a:latin typeface="Corbel"/>
              </a:rPr>
              <a:pPr>
                <a:defRPr/>
              </a:pPr>
              <a:t>‹N°›</a:t>
            </a:fld>
            <a:endParaRPr>
              <a:solidFill>
                <a:srgbClr val="E9E5DC"/>
              </a:solidFill>
              <a:latin typeface="Corbel"/>
            </a:endParaRPr>
          </a:p>
        </p:txBody>
      </p:sp>
    </p:spTree>
    <p:extLst>
      <p:ext uri="{BB962C8B-B14F-4D97-AF65-F5344CB8AC3E}">
        <p14:creationId xmlns:p14="http://schemas.microsoft.com/office/powerpoint/2010/main" val="60741989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 eaLnBrk="1" latinLnBrk="0" hangingPunct="1">
              <a:buNone/>
              <a:defRPr kumimoji="0" lang="fr-FR" sz="3600" b="0"/>
            </a:lvl1pPr>
            <a:extLst/>
          </a:lstStyle>
          <a:p>
            <a:r>
              <a:rPr lang="fr-FR"/>
              <a:t>Cliquez pour modifier le style du titre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 eaLnBrk="1" latinLnBrk="0" hangingPunct="1">
              <a:buNone/>
              <a:defRPr kumimoji="0" lang="fr-FR" sz="1800"/>
            </a:lvl1pPr>
            <a:lvl2pPr eaLnBrk="1" latinLnBrk="0" hangingPunct="1">
              <a:buNone/>
              <a:defRPr kumimoji="0" lang="fr-FR" sz="1200"/>
            </a:lvl2pPr>
            <a:lvl3pPr eaLnBrk="1" latinLnBrk="0" hangingPunct="1">
              <a:buNone/>
              <a:defRPr kumimoji="0" lang="fr-FR" sz="1000"/>
            </a:lvl3pPr>
            <a:lvl4pPr eaLnBrk="1" latinLnBrk="0" hangingPunct="1">
              <a:buNone/>
              <a:defRPr kumimoji="0" lang="fr-FR" sz="900"/>
            </a:lvl4pPr>
            <a:lvl5pPr eaLnBrk="1" latinLnBrk="0" hangingPunct="1">
              <a:buNone/>
              <a:defRPr kumimoji="0" lang="fr-FR" sz="900"/>
            </a:lvl5pPr>
            <a:extLst/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 eaLnBrk="1" latinLnBrk="0" hangingPunct="1">
              <a:defRPr kumimoji="0" lang="fr-FR" sz="3200"/>
            </a:lvl1pPr>
            <a:lvl2pPr eaLnBrk="1" latinLnBrk="0" hangingPunct="1">
              <a:defRPr kumimoji="0" lang="fr-FR" sz="2800"/>
            </a:lvl2pPr>
            <a:lvl3pPr eaLnBrk="1" latinLnBrk="0" hangingPunct="1">
              <a:defRPr kumimoji="0" lang="fr-FR" sz="2400"/>
            </a:lvl3pPr>
            <a:lvl4pPr eaLnBrk="1" latinLnBrk="0" hangingPunct="1">
              <a:defRPr kumimoji="0" lang="fr-FR" sz="2000"/>
            </a:lvl4pPr>
            <a:lvl5pPr eaLnBrk="1" latinLnBrk="0" hangingPunct="1">
              <a:defRPr kumimoji="0" lang="fr-FR" sz="2000"/>
            </a:lvl5pPr>
            <a:extLst/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>
              <a:solidFill>
                <a:srgbClr val="E9E5DC"/>
              </a:solidFill>
              <a:latin typeface="Corbel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>
              <a:solidFill>
                <a:srgbClr val="E9E5DC"/>
              </a:solidFill>
              <a:latin typeface="Corbel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C962DA8-B175-46AC-95C6-7348D18E5192}" type="slidenum">
              <a:rPr>
                <a:solidFill>
                  <a:srgbClr val="E9E5DC"/>
                </a:solidFill>
                <a:latin typeface="Corbel"/>
              </a:rPr>
              <a:pPr>
                <a:defRPr/>
              </a:pPr>
              <a:t>‹N°›</a:t>
            </a:fld>
            <a:endParaRPr>
              <a:solidFill>
                <a:srgbClr val="E9E5DC"/>
              </a:solidFill>
              <a:latin typeface="Corbel"/>
            </a:endParaRPr>
          </a:p>
        </p:txBody>
      </p:sp>
    </p:spTree>
    <p:extLst>
      <p:ext uri="{BB962C8B-B14F-4D97-AF65-F5344CB8AC3E}">
        <p14:creationId xmlns:p14="http://schemas.microsoft.com/office/powerpoint/2010/main" val="29428491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68302" y="0"/>
            <a:ext cx="8777288" cy="1878013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fr-FR">
              <a:solidFill>
                <a:prstClr val="white"/>
              </a:solidFill>
              <a:latin typeface="Corbel"/>
            </a:endParaRPr>
          </a:p>
        </p:txBody>
      </p:sp>
      <p:cxnSp>
        <p:nvCxnSpPr>
          <p:cNvPr id="6" name="Straight Connector 8"/>
          <p:cNvCxnSpPr/>
          <p:nvPr/>
        </p:nvCxnSpPr>
        <p:spPr>
          <a:xfrm flipV="1">
            <a:off x="363538" y="1884363"/>
            <a:ext cx="8782050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17"/>
          <p:cNvGrpSpPr>
            <a:grpSpLocks/>
          </p:cNvGrpSpPr>
          <p:nvPr/>
        </p:nvGrpSpPr>
        <p:grpSpPr bwMode="auto">
          <a:xfrm rot="5400000">
            <a:off x="8515351" y="1219202"/>
            <a:ext cx="131762" cy="128587"/>
            <a:chOff x="6668087" y="1297746"/>
            <a:chExt cx="161840" cy="156602"/>
          </a:xfrm>
        </p:grpSpPr>
        <p:cxnSp>
          <p:nvCxnSpPr>
            <p:cNvPr id="8" name="Straight Connector 14"/>
            <p:cNvCxnSpPr/>
            <p:nvPr/>
          </p:nvCxnSpPr>
          <p:spPr>
            <a:xfrm rot="16200000">
              <a:off x="6663593" y="1294508"/>
              <a:ext cx="88935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15"/>
            <p:cNvCxnSpPr/>
            <p:nvPr/>
          </p:nvCxnSpPr>
          <p:spPr>
            <a:xfrm rot="16200000" flipV="1">
              <a:off x="6685198" y="1391515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16"/>
            <p:cNvCxnSpPr/>
            <p:nvPr/>
          </p:nvCxnSpPr>
          <p:spPr>
            <a:xfrm rot="5400000" flipH="1">
              <a:off x="6744513" y="1293533"/>
              <a:ext cx="88935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17"/>
          <p:cNvGrpSpPr>
            <a:grpSpLocks/>
          </p:cNvGrpSpPr>
          <p:nvPr/>
        </p:nvGrpSpPr>
        <p:grpSpPr bwMode="auto">
          <a:xfrm rot="5400000">
            <a:off x="8667751" y="1371602"/>
            <a:ext cx="131762" cy="128587"/>
            <a:chOff x="6668087" y="1297746"/>
            <a:chExt cx="161840" cy="156602"/>
          </a:xfrm>
        </p:grpSpPr>
        <p:cxnSp>
          <p:nvCxnSpPr>
            <p:cNvPr id="12" name="Straight Connector 10"/>
            <p:cNvCxnSpPr/>
            <p:nvPr/>
          </p:nvCxnSpPr>
          <p:spPr>
            <a:xfrm rot="16200000">
              <a:off x="6663593" y="1294508"/>
              <a:ext cx="88935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1"/>
            <p:cNvCxnSpPr/>
            <p:nvPr/>
          </p:nvCxnSpPr>
          <p:spPr>
            <a:xfrm rot="16200000" flipV="1">
              <a:off x="6685198" y="1391515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2"/>
            <p:cNvCxnSpPr/>
            <p:nvPr/>
          </p:nvCxnSpPr>
          <p:spPr>
            <a:xfrm rot="5400000" flipH="1">
              <a:off x="6744513" y="1293533"/>
              <a:ext cx="88935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 17"/>
          <p:cNvGrpSpPr>
            <a:grpSpLocks/>
          </p:cNvGrpSpPr>
          <p:nvPr/>
        </p:nvGrpSpPr>
        <p:grpSpPr bwMode="auto">
          <a:xfrm rot="5400000">
            <a:off x="8320089" y="1474788"/>
            <a:ext cx="131763" cy="128588"/>
            <a:chOff x="6668087" y="1297746"/>
            <a:chExt cx="161840" cy="156602"/>
          </a:xfrm>
        </p:grpSpPr>
        <p:cxnSp>
          <p:nvCxnSpPr>
            <p:cNvPr id="16" name="Straight Connector 18"/>
            <p:cNvCxnSpPr/>
            <p:nvPr/>
          </p:nvCxnSpPr>
          <p:spPr>
            <a:xfrm rot="16200000">
              <a:off x="6663592" y="1294506"/>
              <a:ext cx="88934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9"/>
            <p:cNvCxnSpPr/>
            <p:nvPr/>
          </p:nvCxnSpPr>
          <p:spPr>
            <a:xfrm rot="16200000" flipV="1">
              <a:off x="6685198" y="1391513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20"/>
            <p:cNvCxnSpPr/>
            <p:nvPr/>
          </p:nvCxnSpPr>
          <p:spPr>
            <a:xfrm rot="5400000" flipH="1">
              <a:off x="6744512" y="1293532"/>
              <a:ext cx="88934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28600"/>
            <a:ext cx="6858000" cy="914400"/>
          </a:xfrm>
        </p:spPr>
        <p:txBody>
          <a:bodyPr anchor="b"/>
          <a:lstStyle>
            <a:lvl1pPr algn="l" eaLnBrk="1" latinLnBrk="0" hangingPunct="1">
              <a:buNone/>
              <a:defRPr kumimoji="0" lang="fr-FR" sz="2100" b="0"/>
            </a:lvl1pPr>
            <a:extLst/>
          </a:lstStyle>
          <a:p>
            <a:r>
              <a:rPr lang="fr-FR"/>
              <a:t>Cliquez pour modifier le style du titre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6712" y="1905000"/>
            <a:ext cx="8778240" cy="4960144"/>
          </a:xfrm>
        </p:spPr>
        <p:txBody>
          <a:bodyPr>
            <a:normAutofit/>
          </a:bodyPr>
          <a:lstStyle>
            <a:lvl1pPr eaLnBrk="1" latinLnBrk="0" hangingPunct="1">
              <a:buNone/>
              <a:defRPr kumimoji="0" lang="fr-FR" sz="3200"/>
            </a:lvl1pPr>
            <a:extLst/>
          </a:lstStyle>
          <a:p>
            <a:pPr lvl="0"/>
            <a:r>
              <a:rPr lang="fr-FR" noProof="0"/>
              <a:t>Cliquez sur l'icône pour ajouter une image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1150144"/>
            <a:ext cx="6858000" cy="685800"/>
          </a:xfrm>
        </p:spPr>
        <p:txBody>
          <a:bodyPr/>
          <a:lstStyle>
            <a:lvl1pPr marL="27432" indent="0" eaLnBrk="1" latinLnBrk="0" hangingPunct="1">
              <a:spcBef>
                <a:spcPts val="0"/>
              </a:spcBef>
              <a:buNone/>
              <a:defRPr kumimoji="0" lang="fr-FR" sz="1400">
                <a:solidFill>
                  <a:srgbClr val="FFFFFF"/>
                </a:solidFill>
              </a:defRPr>
            </a:lvl1pPr>
            <a:lvl2pPr eaLnBrk="1" latinLnBrk="0" hangingPunct="1">
              <a:defRPr kumimoji="0" lang="fr-FR" sz="1200"/>
            </a:lvl2pPr>
            <a:lvl3pPr eaLnBrk="1" latinLnBrk="0" hangingPunct="1">
              <a:defRPr kumimoji="0" lang="fr-FR" sz="1000"/>
            </a:lvl3pPr>
            <a:lvl4pPr eaLnBrk="1" latinLnBrk="0" hangingPunct="1">
              <a:defRPr kumimoji="0" lang="fr-FR" sz="900"/>
            </a:lvl4pPr>
            <a:lvl5pPr eaLnBrk="1" latinLnBrk="0" hangingPunct="1">
              <a:defRPr kumimoji="0" lang="fr-FR" sz="900"/>
            </a:lvl5pPr>
            <a:extLst/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>
              <a:solidFill>
                <a:srgbClr val="E9E5DC"/>
              </a:solidFill>
              <a:latin typeface="Corbel"/>
            </a:endParaRPr>
          </a:p>
        </p:txBody>
      </p:sp>
      <p:sp>
        <p:nvSpPr>
          <p:cNvPr id="2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>
              <a:solidFill>
                <a:srgbClr val="E9E5DC"/>
              </a:solidFill>
              <a:latin typeface="Corbel"/>
            </a:endParaRPr>
          </a:p>
        </p:txBody>
      </p:sp>
      <p:sp>
        <p:nvSpPr>
          <p:cNvPr id="2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2FB44B9-0D99-4811-B264-2466FF613EB4}" type="slidenum">
              <a:rPr>
                <a:solidFill>
                  <a:srgbClr val="E9E5DC"/>
                </a:solidFill>
                <a:latin typeface="Corbel"/>
              </a:rPr>
              <a:pPr>
                <a:defRPr/>
              </a:pPr>
              <a:t>‹N°›</a:t>
            </a:fld>
            <a:endParaRPr>
              <a:solidFill>
                <a:srgbClr val="E9E5DC"/>
              </a:solidFill>
              <a:latin typeface="Corbel"/>
            </a:endParaRPr>
          </a:p>
        </p:txBody>
      </p:sp>
    </p:spTree>
    <p:extLst>
      <p:ext uri="{BB962C8B-B14F-4D97-AF65-F5344CB8AC3E}">
        <p14:creationId xmlns:p14="http://schemas.microsoft.com/office/powerpoint/2010/main" val="295636325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ECA542-0D0A-4009-AE58-DD41B063059F}" type="slidenum">
              <a:rPr lang="fr-FR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344787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564546-7165-4A56-870E-6495ED1938E4}" type="slidenum">
              <a:rPr lang="fr-FR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883459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489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489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6F7A20-F3E9-46EF-B0D7-CED66F1462E1}" type="slidenum">
              <a:rPr lang="fr-FR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806579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47067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39733" y="1600201"/>
            <a:ext cx="4047067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B76A40-AD0D-487B-9F85-37AAFF4CE7C3}" type="slidenum">
              <a:rPr lang="fr-FR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977146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01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01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378" y="1535113"/>
            <a:ext cx="404142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378" y="2174875"/>
            <a:ext cx="404142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03D099-23D2-4D00-9147-1A8B196BB928}" type="slidenum">
              <a:rPr lang="fr-FR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156424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88A4BD-7675-4D49-84F0-81AE86DEA233}" type="slidenum">
              <a:rPr lang="fr-FR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925555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70CF24-21A9-492B-BCD1-CBA5C38753D3}" type="slidenum">
              <a:rPr lang="fr-FR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546447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489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756" y="273051"/>
            <a:ext cx="5111044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1"/>
            <a:ext cx="3008489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E3A33D-A919-48BB-AE3B-5B84F363DD2B}" type="slidenum">
              <a:rPr lang="fr-FR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810197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111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111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111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84C229-3ABF-40A5-9D6E-FEC88ECB76FC}" type="slidenum">
              <a:rPr lang="fr-FR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207933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076027-3C92-4E8C-BDF9-B018DBC80B72}" type="slidenum">
              <a:rPr lang="fr-FR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229353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1" y="274639"/>
            <a:ext cx="6036733" cy="585152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51A9B3-A14D-4F5A-A7A0-00C7BD934E21}" type="slidenum">
              <a:rPr lang="fr-FR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209062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re. Contenu et 2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47067" cy="452596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2"/>
          </p:nvPr>
        </p:nvSpPr>
        <p:spPr>
          <a:xfrm>
            <a:off x="4639733" y="1600200"/>
            <a:ext cx="4047067" cy="21859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3"/>
          </p:nvPr>
        </p:nvSpPr>
        <p:spPr>
          <a:xfrm>
            <a:off x="4639733" y="3938589"/>
            <a:ext cx="4047067" cy="218757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05FAC0-C729-42F9-A330-D69F5D6D8093}" type="slidenum">
              <a:rPr lang="fr-FR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382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re. Texte et 2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1"/>
          </p:nvPr>
        </p:nvSpPr>
        <p:spPr>
          <a:xfrm>
            <a:off x="457200" y="1600201"/>
            <a:ext cx="4047067" cy="452596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2"/>
          </p:nvPr>
        </p:nvSpPr>
        <p:spPr>
          <a:xfrm>
            <a:off x="4639733" y="1600200"/>
            <a:ext cx="4047067" cy="21859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3"/>
          </p:nvPr>
        </p:nvSpPr>
        <p:spPr>
          <a:xfrm>
            <a:off x="4639733" y="3938589"/>
            <a:ext cx="4047067" cy="218757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BEEECD-9F89-4CD5-9080-4F57A18D042E}" type="slidenum">
              <a:rPr lang="fr-FR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483739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re. Text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1"/>
          </p:nvPr>
        </p:nvSpPr>
        <p:spPr>
          <a:xfrm>
            <a:off x="457200" y="1600201"/>
            <a:ext cx="4047067" cy="452596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39733" y="1600201"/>
            <a:ext cx="4047067" cy="452596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CF31C4-0843-4CB1-A1CB-34BDD97347F8}" type="slidenum">
              <a:rPr lang="fr-FR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879972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re et 4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47067" cy="21859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2"/>
          </p:nvPr>
        </p:nvSpPr>
        <p:spPr>
          <a:xfrm>
            <a:off x="4639733" y="1600200"/>
            <a:ext cx="4047067" cy="21859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3"/>
          </p:nvPr>
        </p:nvSpPr>
        <p:spPr>
          <a:xfrm>
            <a:off x="457200" y="3938589"/>
            <a:ext cx="4047067" cy="218757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39733" y="3938589"/>
            <a:ext cx="4047067" cy="218757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19FBF8-D1F4-42FF-A221-9149CDC569FA}" type="slidenum">
              <a:rPr lang="fr-FR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298932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825500" y="317500"/>
            <a:ext cx="7861300" cy="55499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8"/>
          <p:cNvSpPr>
            <a:spLocks noGrp="1" noChangeArrowheads="1"/>
          </p:cNvSpPr>
          <p:nvPr>
            <p:ph type="dt" sz="half" idx="10"/>
          </p:nvPr>
        </p:nvSpPr>
        <p:spPr>
          <a:xfrm>
            <a:off x="1146175" y="6524625"/>
            <a:ext cx="3336925" cy="330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838200" y="6524625"/>
            <a:ext cx="304800" cy="330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328991-C32A-4F82-8B30-7AAE5E98E507}" type="slidenum">
              <a:rPr lang="en-US">
                <a:solidFill>
                  <a:prstClr val="black"/>
                </a:solidFill>
              </a:rPr>
              <a:pPr>
                <a:defRPr/>
              </a:pPr>
              <a:t>‹N°›</a:t>
            </a:fld>
            <a:r>
              <a:rPr lang="en-US">
                <a:solidFill>
                  <a:prstClr val="black"/>
                </a:solidFill>
              </a:rPr>
              <a:t>   |</a:t>
            </a:r>
          </a:p>
        </p:txBody>
      </p:sp>
    </p:spTree>
    <p:extLst>
      <p:ext uri="{BB962C8B-B14F-4D97-AF65-F5344CB8AC3E}">
        <p14:creationId xmlns:p14="http://schemas.microsoft.com/office/powerpoint/2010/main" val="35582991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8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2" Type="http://schemas.openxmlformats.org/officeDocument/2006/relationships/slideLayout" Target="../slideLayouts/slideLayout17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2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5.xml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13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51.xml"/><Relationship Id="rId17" Type="http://schemas.openxmlformats.org/officeDocument/2006/relationships/theme" Target="../theme/theme4.xml"/><Relationship Id="rId2" Type="http://schemas.openxmlformats.org/officeDocument/2006/relationships/slideLayout" Target="../slideLayouts/slideLayout41.xml"/><Relationship Id="rId16" Type="http://schemas.openxmlformats.org/officeDocument/2006/relationships/slideLayout" Target="../slideLayouts/slideLayout55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4.xml"/><Relationship Id="rId15" Type="http://schemas.openxmlformats.org/officeDocument/2006/relationships/slideLayout" Target="../slideLayouts/slideLayout54.xml"/><Relationship Id="rId10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Relationship Id="rId14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pour modifier le style du titre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2122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latin typeface="Arial" pitchFamily="34" charset="0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2122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latin typeface="Arial" pitchFamily="34" charset="0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>
                <a:solidFill>
                  <a:srgbClr val="000000"/>
                </a:solidFill>
              </a:rPr>
              <a:t>BERLIN 2015</a:t>
            </a:r>
          </a:p>
        </p:txBody>
      </p:sp>
      <p:sp>
        <p:nvSpPr>
          <p:cNvPr id="52122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latin typeface="Arial" pitchFamily="34" charset="0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DFFED4AC-501D-4F20-AC1F-BAAD069925D5}" type="slidenum">
              <a:rPr lang="fr-FR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37950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  <p:sldLayoutId id="2147483721" r:id="rId13"/>
    <p:sldLayoutId id="2147483722" r:id="rId14"/>
    <p:sldLayoutId id="2147483723" r:id="rId15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pour modifier le style du titre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2122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latin typeface="Arial" pitchFamily="34" charset="0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2122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latin typeface="Arial" pitchFamily="34" charset="0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>
                <a:solidFill>
                  <a:srgbClr val="000000"/>
                </a:solidFill>
              </a:rPr>
              <a:t>MESH 2011 Maison de la Chimie Paris</a:t>
            </a:r>
          </a:p>
        </p:txBody>
      </p:sp>
      <p:sp>
        <p:nvSpPr>
          <p:cNvPr id="52122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latin typeface="Arial" pitchFamily="34" charset="0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DFFED4AC-501D-4F20-AC1F-BAAD069925D5}" type="slidenum">
              <a:rPr lang="fr-FR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1017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  <p:sldLayoutId id="2147483753" r:id="rId12"/>
    <p:sldLayoutId id="2147483754" r:id="rId13"/>
    <p:sldLayoutId id="2147483755" r:id="rId14"/>
    <p:sldLayoutId id="2147483756" r:id="rId15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"/>
            <a:ext cx="365125" cy="6854825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fr-FR">
              <a:solidFill>
                <a:prstClr val="white"/>
              </a:solidFill>
              <a:latin typeface="Corbel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55590" y="5046667"/>
            <a:ext cx="73025" cy="16922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fr-FR">
              <a:solidFill>
                <a:prstClr val="white"/>
              </a:solidFill>
              <a:latin typeface="Corbel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55590" y="4797425"/>
            <a:ext cx="73025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fr-FR">
              <a:solidFill>
                <a:prstClr val="white"/>
              </a:solidFill>
              <a:latin typeface="Corbel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55590" y="4637088"/>
            <a:ext cx="73025" cy="138112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fr-FR">
              <a:solidFill>
                <a:prstClr val="white"/>
              </a:solidFill>
              <a:latin typeface="Corbel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55590" y="4541838"/>
            <a:ext cx="73025" cy="7461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fr-FR">
              <a:solidFill>
                <a:prstClr val="white"/>
              </a:solidFill>
              <a:latin typeface="Corbel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09565" y="681042"/>
            <a:ext cx="46037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fr-FR">
              <a:solidFill>
                <a:prstClr val="white"/>
              </a:solidFill>
              <a:latin typeface="Corbel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68290" y="681042"/>
            <a:ext cx="28575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fr-FR">
              <a:solidFill>
                <a:prstClr val="white"/>
              </a:solidFill>
              <a:latin typeface="Corbel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249238" y="681042"/>
            <a:ext cx="9525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fr-FR">
              <a:solidFill>
                <a:prstClr val="white"/>
              </a:solidFill>
              <a:latin typeface="Corbel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222250" y="681042"/>
            <a:ext cx="7938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fr-FR">
              <a:solidFill>
                <a:prstClr val="white"/>
              </a:solidFill>
              <a:latin typeface="Corbel"/>
            </a:endParaRPr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512763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r>
              <a:rPr lang="fr-FR"/>
              <a:t>Cliquez pour modifier le style du titre</a:t>
            </a:r>
            <a:endParaRPr lang="en-US"/>
          </a:p>
        </p:txBody>
      </p:sp>
      <p:sp>
        <p:nvSpPr>
          <p:cNvPr id="1036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914400" y="1784350"/>
            <a:ext cx="77724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16679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lang="fr-FR" sz="11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 defTabSz="914400">
              <a:defRPr/>
            </a:pPr>
            <a:endParaRPr>
              <a:solidFill>
                <a:srgbClr val="E9E5DC"/>
              </a:solidFill>
              <a:latin typeface="Corbel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16679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lang="fr-FR" sz="11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 defTabSz="914400">
              <a:defRPr/>
            </a:pPr>
            <a:endParaRPr>
              <a:solidFill>
                <a:srgbClr val="E9E5DC"/>
              </a:solidFill>
              <a:latin typeface="Corbel"/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6416679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lang="fr-FR" sz="12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 defTabSz="914400">
              <a:defRPr/>
            </a:pPr>
            <a:fld id="{649B6E9F-D977-4FDB-B8C6-8E1D8C922FA9}" type="slidenum">
              <a:rPr>
                <a:solidFill>
                  <a:srgbClr val="E9E5DC"/>
                </a:solidFill>
                <a:latin typeface="Corbel"/>
              </a:rPr>
              <a:pPr defTabSz="914400">
                <a:defRPr/>
              </a:pPr>
              <a:t>‹N°›</a:t>
            </a:fld>
            <a:endParaRPr>
              <a:solidFill>
                <a:srgbClr val="E9E5DC"/>
              </a:solidFill>
              <a:latin typeface="Corbel"/>
            </a:endParaRPr>
          </a:p>
        </p:txBody>
      </p:sp>
    </p:spTree>
    <p:extLst>
      <p:ext uri="{BB962C8B-B14F-4D97-AF65-F5344CB8AC3E}">
        <p14:creationId xmlns:p14="http://schemas.microsoft.com/office/powerpoint/2010/main" val="365460541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8" r:id="rId1"/>
    <p:sldLayoutId id="2147483759" r:id="rId2"/>
    <p:sldLayoutId id="2147483760" r:id="rId3"/>
    <p:sldLayoutId id="2147483761" r:id="rId4"/>
    <p:sldLayoutId id="2147483762" r:id="rId5"/>
    <p:sldLayoutId id="2147483763" r:id="rId6"/>
    <p:sldLayoutId id="2147483764" r:id="rId7"/>
    <p:sldLayoutId id="2147483765" r:id="rId8"/>
    <p:sldLayoutId id="2147483766" r:id="rId9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lang="fr-FR" sz="4000" kern="1200" spc="-150">
          <a:solidFill>
            <a:srgbClr val="F0E8D5"/>
          </a:solidFill>
          <a:effectLst>
            <a:outerShdw blurRad="50800" dist="50800" dir="2700000" algn="tl" rotWithShape="0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F0E8D5"/>
          </a:solidFill>
          <a:latin typeface="Corbe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F0E8D5"/>
          </a:solidFill>
          <a:latin typeface="Corbe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F0E8D5"/>
          </a:solidFill>
          <a:latin typeface="Corbe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F0E8D5"/>
          </a:solidFill>
          <a:latin typeface="Corbe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rgbClr val="F0E8D5"/>
          </a:solidFill>
          <a:latin typeface="Corbe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rgbClr val="F0E8D5"/>
          </a:solidFill>
          <a:latin typeface="Corbe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rgbClr val="F0E8D5"/>
          </a:solidFill>
          <a:latin typeface="Corbe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rgbClr val="F0E8D5"/>
          </a:solidFill>
          <a:latin typeface="Corbel" pitchFamily="34" charset="0"/>
        </a:defRPr>
      </a:lvl9pPr>
      <a:extLst/>
    </p:titleStyle>
    <p:bodyStyle>
      <a:lvl1pPr marL="411163" indent="-342900" algn="l" rtl="0" eaLnBrk="0" fontAlgn="base" hangingPunct="0">
        <a:spcBef>
          <a:spcPts val="700"/>
        </a:spcBef>
        <a:spcAft>
          <a:spcPct val="0"/>
        </a:spcAft>
        <a:buSzPct val="95000"/>
        <a:buFont typeface="Wingdings" pitchFamily="2" charset="2"/>
        <a:buChar char=""/>
        <a:defRPr lang="fr-FR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Char char=""/>
        <a:defRPr lang="fr-FR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5363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 2" pitchFamily="18" charset="2"/>
        <a:buChar char=""/>
        <a:defRPr lang="fr-FR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0475" indent="-228600" algn="l" rtl="0" eaLnBrk="0" fontAlgn="base" hangingPunct="0">
        <a:spcBef>
          <a:spcPct val="20000"/>
        </a:spcBef>
        <a:spcAft>
          <a:spcPct val="0"/>
        </a:spcAft>
        <a:buClr>
          <a:srgbClr val="A28E6A"/>
        </a:buClr>
        <a:buFont typeface="Wingdings 3" pitchFamily="18" charset="2"/>
        <a:buChar char=""/>
        <a:defRPr lang="fr-FR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138" indent="-209550" algn="l" rtl="0" eaLnBrk="0" fontAlgn="base" hangingPunct="0">
        <a:spcBef>
          <a:spcPct val="20000"/>
        </a:spcBef>
        <a:spcAft>
          <a:spcPct val="0"/>
        </a:spcAft>
        <a:buClr>
          <a:srgbClr val="A28E6A"/>
        </a:buClr>
        <a:buFont typeface="Wingdings 2" pitchFamily="18" charset="2"/>
        <a:buChar char=""/>
        <a:defRPr lang="fr-FR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lang="fr-FR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lang="fr-FR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lang="fr-FR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lang="fr-FR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lang="fr-FR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lang="fr-FR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lang="fr-FR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lang="fr-FR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lang="fr-FR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lang="fr-FR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lang="fr-FR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lang="fr-FR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lang="fr-FR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pour modifier le style du titre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2122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latin typeface="Arial" pitchFamily="34" charset="0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2122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latin typeface="Arial" pitchFamily="34" charset="0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2122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latin typeface="Arial" pitchFamily="34" charset="0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DFFED4AC-501D-4F20-AC1F-BAAD069925D5}" type="slidenum">
              <a:rPr lang="fr-FR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10899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0" r:id="rId1"/>
    <p:sldLayoutId id="2147483791" r:id="rId2"/>
    <p:sldLayoutId id="2147483792" r:id="rId3"/>
    <p:sldLayoutId id="2147483793" r:id="rId4"/>
    <p:sldLayoutId id="2147483794" r:id="rId5"/>
    <p:sldLayoutId id="2147483795" r:id="rId6"/>
    <p:sldLayoutId id="2147483796" r:id="rId7"/>
    <p:sldLayoutId id="2147483797" r:id="rId8"/>
    <p:sldLayoutId id="2147483798" r:id="rId9"/>
    <p:sldLayoutId id="2147483799" r:id="rId10"/>
    <p:sldLayoutId id="2147483800" r:id="rId11"/>
    <p:sldLayoutId id="2147483801" r:id="rId12"/>
    <p:sldLayoutId id="2147483802" r:id="rId13"/>
    <p:sldLayoutId id="2147483803" r:id="rId14"/>
    <p:sldLayoutId id="2147483804" r:id="rId15"/>
    <p:sldLayoutId id="2147483805" r:id="rId16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3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13" Type="http://schemas.openxmlformats.org/officeDocument/2006/relationships/image" Target="../media/image13.jpeg"/><Relationship Id="rId18" Type="http://schemas.openxmlformats.org/officeDocument/2006/relationships/image" Target="../media/image18.jpeg"/><Relationship Id="rId26" Type="http://schemas.openxmlformats.org/officeDocument/2006/relationships/image" Target="../media/image26.jpeg"/><Relationship Id="rId3" Type="http://schemas.openxmlformats.org/officeDocument/2006/relationships/image" Target="../media/image3.png"/><Relationship Id="rId21" Type="http://schemas.openxmlformats.org/officeDocument/2006/relationships/image" Target="../media/image21.jpeg"/><Relationship Id="rId7" Type="http://schemas.openxmlformats.org/officeDocument/2006/relationships/image" Target="../media/image7.JPG"/><Relationship Id="rId12" Type="http://schemas.openxmlformats.org/officeDocument/2006/relationships/image" Target="../media/image12.jpeg"/><Relationship Id="rId17" Type="http://schemas.openxmlformats.org/officeDocument/2006/relationships/image" Target="../media/image17.jpeg"/><Relationship Id="rId25" Type="http://schemas.openxmlformats.org/officeDocument/2006/relationships/image" Target="../media/image25.jpe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6.jpeg"/><Relationship Id="rId20" Type="http://schemas.openxmlformats.org/officeDocument/2006/relationships/image" Target="../media/image20.jpe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6.jpeg"/><Relationship Id="rId11" Type="http://schemas.openxmlformats.org/officeDocument/2006/relationships/image" Target="../media/image11.jpeg"/><Relationship Id="rId24" Type="http://schemas.openxmlformats.org/officeDocument/2006/relationships/image" Target="../media/image24.jpeg"/><Relationship Id="rId5" Type="http://schemas.openxmlformats.org/officeDocument/2006/relationships/image" Target="../media/image5.jpeg"/><Relationship Id="rId15" Type="http://schemas.openxmlformats.org/officeDocument/2006/relationships/image" Target="../media/image15.jpeg"/><Relationship Id="rId23" Type="http://schemas.openxmlformats.org/officeDocument/2006/relationships/image" Target="../media/image23.jpeg"/><Relationship Id="rId28" Type="http://schemas.openxmlformats.org/officeDocument/2006/relationships/image" Target="../media/image28.png"/><Relationship Id="rId10" Type="http://schemas.openxmlformats.org/officeDocument/2006/relationships/image" Target="../media/image10.jpeg"/><Relationship Id="rId19" Type="http://schemas.openxmlformats.org/officeDocument/2006/relationships/image" Target="../media/image19.jpeg"/><Relationship Id="rId4" Type="http://schemas.openxmlformats.org/officeDocument/2006/relationships/image" Target="../media/image4.jpg"/><Relationship Id="rId9" Type="http://schemas.openxmlformats.org/officeDocument/2006/relationships/image" Target="../media/image9.jpeg"/><Relationship Id="rId14" Type="http://schemas.openxmlformats.org/officeDocument/2006/relationships/image" Target="../media/image14.jpeg"/><Relationship Id="rId22" Type="http://schemas.openxmlformats.org/officeDocument/2006/relationships/image" Target="../media/image22.jpeg"/><Relationship Id="rId27" Type="http://schemas.openxmlformats.org/officeDocument/2006/relationships/image" Target="../media/image2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3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.png"/><Relationship Id="rId4" Type="http://schemas.openxmlformats.org/officeDocument/2006/relationships/image" Target="../media/image3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3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9.xml"/><Relationship Id="rId5" Type="http://schemas.microsoft.com/office/2007/relationships/hdphoto" Target="../media/hdphoto1.wdp"/><Relationship Id="rId4" Type="http://schemas.openxmlformats.org/officeDocument/2006/relationships/image" Target="../media/image4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3.xml"/><Relationship Id="rId4" Type="http://schemas.openxmlformats.org/officeDocument/2006/relationships/image" Target="../media/image4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3.xml"/><Relationship Id="rId5" Type="http://schemas.openxmlformats.org/officeDocument/2006/relationships/image" Target="../media/image44.gif"/><Relationship Id="rId4" Type="http://schemas.openxmlformats.org/officeDocument/2006/relationships/image" Target="../media/image4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3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10" Type="http://schemas.openxmlformats.org/officeDocument/2006/relationships/image" Target="../media/image51.png"/><Relationship Id="rId4" Type="http://schemas.openxmlformats.org/officeDocument/2006/relationships/image" Target="../media/image45.png"/><Relationship Id="rId9" Type="http://schemas.openxmlformats.org/officeDocument/2006/relationships/image" Target="../media/image50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13" Type="http://schemas.openxmlformats.org/officeDocument/2006/relationships/image" Target="../media/image54.png"/><Relationship Id="rId3" Type="http://schemas.openxmlformats.org/officeDocument/2006/relationships/image" Target="../media/image3.png"/><Relationship Id="rId7" Type="http://schemas.openxmlformats.org/officeDocument/2006/relationships/image" Target="../media/image48.png"/><Relationship Id="rId12" Type="http://schemas.openxmlformats.org/officeDocument/2006/relationships/image" Target="../media/image5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47.png"/><Relationship Id="rId11" Type="http://schemas.openxmlformats.org/officeDocument/2006/relationships/image" Target="../media/image52.png"/><Relationship Id="rId5" Type="http://schemas.openxmlformats.org/officeDocument/2006/relationships/image" Target="../media/image46.png"/><Relationship Id="rId10" Type="http://schemas.openxmlformats.org/officeDocument/2006/relationships/image" Target="../media/image51.png"/><Relationship Id="rId4" Type="http://schemas.openxmlformats.org/officeDocument/2006/relationships/image" Target="../media/image45.png"/><Relationship Id="rId9" Type="http://schemas.openxmlformats.org/officeDocument/2006/relationships/image" Target="../media/image50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3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47.png"/><Relationship Id="rId5" Type="http://schemas.openxmlformats.org/officeDocument/2006/relationships/image" Target="../media/image45.png"/><Relationship Id="rId4" Type="http://schemas.openxmlformats.org/officeDocument/2006/relationships/image" Target="../media/image55.png"/><Relationship Id="rId9" Type="http://schemas.openxmlformats.org/officeDocument/2006/relationships/image" Target="../media/image50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3.png"/><Relationship Id="rId7" Type="http://schemas.openxmlformats.org/officeDocument/2006/relationships/image" Target="../media/image47.png"/><Relationship Id="rId12" Type="http://schemas.openxmlformats.org/officeDocument/2006/relationships/image" Target="../media/image5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45.png"/><Relationship Id="rId11" Type="http://schemas.openxmlformats.org/officeDocument/2006/relationships/image" Target="../media/image50.png"/><Relationship Id="rId5" Type="http://schemas.openxmlformats.org/officeDocument/2006/relationships/image" Target="../media/image52.png"/><Relationship Id="rId10" Type="http://schemas.openxmlformats.org/officeDocument/2006/relationships/image" Target="../media/image49.png"/><Relationship Id="rId4" Type="http://schemas.openxmlformats.org/officeDocument/2006/relationships/image" Target="../media/image55.png"/><Relationship Id="rId9" Type="http://schemas.openxmlformats.org/officeDocument/2006/relationships/image" Target="../media/image48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3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47.png"/><Relationship Id="rId11" Type="http://schemas.openxmlformats.org/officeDocument/2006/relationships/image" Target="../media/image54.png"/><Relationship Id="rId5" Type="http://schemas.openxmlformats.org/officeDocument/2006/relationships/image" Target="../media/image45.png"/><Relationship Id="rId10" Type="http://schemas.openxmlformats.org/officeDocument/2006/relationships/image" Target="../media/image50.png"/><Relationship Id="rId4" Type="http://schemas.openxmlformats.org/officeDocument/2006/relationships/image" Target="../media/image52.png"/><Relationship Id="rId9" Type="http://schemas.openxmlformats.org/officeDocument/2006/relationships/image" Target="../media/image49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3.png"/><Relationship Id="rId7" Type="http://schemas.openxmlformats.org/officeDocument/2006/relationships/image" Target="../media/image5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53.png"/><Relationship Id="rId5" Type="http://schemas.openxmlformats.org/officeDocument/2006/relationships/image" Target="../media/image57.png"/><Relationship Id="rId4" Type="http://schemas.openxmlformats.org/officeDocument/2006/relationships/image" Target="../media/image56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3.xml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3.xml"/><Relationship Id="rId4" Type="http://schemas.openxmlformats.org/officeDocument/2006/relationships/image" Target="../media/image6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3.xml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3.xml"/><Relationship Id="rId4" Type="http://schemas.openxmlformats.org/officeDocument/2006/relationships/image" Target="../media/image6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3.xml"/><Relationship Id="rId5" Type="http://schemas.openxmlformats.org/officeDocument/2006/relationships/image" Target="../media/image66.png"/><Relationship Id="rId4" Type="http://schemas.openxmlformats.org/officeDocument/2006/relationships/image" Target="../media/image6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69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68.png"/><Relationship Id="rId5" Type="http://schemas.microsoft.com/office/2007/relationships/hdphoto" Target="../media/hdphoto2.wdp"/><Relationship Id="rId4" Type="http://schemas.openxmlformats.org/officeDocument/2006/relationships/image" Target="../media/image6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4FA9B5"/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bg2">
                <a:tint val="88000"/>
                <a:satMod val="40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Jean-François\Documents\HERNIE CLUB HERNIE\LOGO\LOGO OFFICIEL en définition maximale\logo_Club_Hernie_final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65900" y="63501"/>
            <a:ext cx="2220568" cy="1419707"/>
          </a:xfrm>
          <a:prstGeom prst="rect">
            <a:avLst/>
          </a:prstGeom>
          <a:noFill/>
        </p:spPr>
      </p:pic>
      <p:sp>
        <p:nvSpPr>
          <p:cNvPr id="10" name="Titre 9"/>
          <p:cNvSpPr>
            <a:spLocks noGrp="1"/>
          </p:cNvSpPr>
          <p:nvPr>
            <p:ph type="title"/>
          </p:nvPr>
        </p:nvSpPr>
        <p:spPr>
          <a:xfrm>
            <a:off x="7030046" y="1499122"/>
            <a:ext cx="1872654" cy="522142"/>
          </a:xfrm>
        </p:spPr>
        <p:txBody>
          <a:bodyPr/>
          <a:lstStyle/>
          <a:p>
            <a:r>
              <a:rPr lang="fr-FR" sz="2400" dirty="0" err="1"/>
              <a:t>cLUB</a:t>
            </a:r>
            <a:r>
              <a:rPr lang="fr-FR" sz="2400" dirty="0"/>
              <a:t> hernie</a:t>
            </a:r>
          </a:p>
        </p:txBody>
      </p:sp>
      <p:sp>
        <p:nvSpPr>
          <p:cNvPr id="11" name="Espace réservé du texte 10"/>
          <p:cNvSpPr>
            <a:spLocks noGrp="1"/>
          </p:cNvSpPr>
          <p:nvPr>
            <p:ph type="body" idx="1"/>
          </p:nvPr>
        </p:nvSpPr>
        <p:spPr>
          <a:xfrm>
            <a:off x="519154" y="2721420"/>
            <a:ext cx="8604448" cy="2014248"/>
          </a:xfrm>
        </p:spPr>
        <p:txBody>
          <a:bodyPr/>
          <a:lstStyle/>
          <a:p>
            <a:pPr algn="ctr"/>
            <a:r>
              <a:rPr lang="en-US" sz="4000" b="1" dirty="0" err="1">
                <a:solidFill>
                  <a:srgbClr val="FFC000"/>
                </a:solidFill>
              </a:rPr>
              <a:t>Registre</a:t>
            </a:r>
            <a:r>
              <a:rPr lang="en-US" sz="4000" b="1" dirty="0">
                <a:solidFill>
                  <a:srgbClr val="FFC000"/>
                </a:solidFill>
              </a:rPr>
              <a:t> de la </a:t>
            </a:r>
            <a:r>
              <a:rPr lang="en-US" sz="4000" b="1" dirty="0" err="1">
                <a:solidFill>
                  <a:srgbClr val="FFC000"/>
                </a:solidFill>
              </a:rPr>
              <a:t>paroi</a:t>
            </a:r>
            <a:r>
              <a:rPr lang="en-US" sz="4000" b="1" dirty="0">
                <a:solidFill>
                  <a:srgbClr val="FFC000"/>
                </a:solidFill>
              </a:rPr>
              <a:t> </a:t>
            </a:r>
            <a:r>
              <a:rPr lang="en-US" sz="4000" b="1" dirty="0" err="1">
                <a:solidFill>
                  <a:srgbClr val="FFC000"/>
                </a:solidFill>
              </a:rPr>
              <a:t>abdominale</a:t>
            </a:r>
            <a:endParaRPr lang="en-US" sz="4000" b="1" dirty="0">
              <a:solidFill>
                <a:srgbClr val="FFC000"/>
              </a:solidFill>
            </a:endParaRPr>
          </a:p>
          <a:p>
            <a:pPr algn="ctr"/>
            <a:r>
              <a:rPr lang="en-US" sz="4000" b="1" dirty="0">
                <a:solidFill>
                  <a:srgbClr val="FFC000"/>
                </a:solidFill>
              </a:rPr>
              <a:t>34.000 patients</a:t>
            </a:r>
          </a:p>
          <a:p>
            <a:pPr algn="ctr"/>
            <a:r>
              <a:rPr lang="en-US" sz="4000" b="1" dirty="0">
                <a:solidFill>
                  <a:srgbClr val="FFC000"/>
                </a:solidFill>
              </a:rPr>
              <a:t>Avec un </a:t>
            </a:r>
            <a:r>
              <a:rPr lang="en-US" sz="4000" b="1" dirty="0" err="1">
                <a:solidFill>
                  <a:srgbClr val="FFC000"/>
                </a:solidFill>
              </a:rPr>
              <a:t>suivi</a:t>
            </a:r>
            <a:r>
              <a:rPr lang="en-US" sz="4000" b="1" dirty="0">
                <a:solidFill>
                  <a:srgbClr val="FFC000"/>
                </a:solidFill>
              </a:rPr>
              <a:t> de 2 et 5 </a:t>
            </a:r>
            <a:r>
              <a:rPr lang="en-US" sz="4000" b="1" dirty="0" err="1">
                <a:solidFill>
                  <a:srgbClr val="FFC000"/>
                </a:solidFill>
              </a:rPr>
              <a:t>ans</a:t>
            </a:r>
            <a:endParaRPr lang="en-US" sz="4000" b="1" dirty="0">
              <a:solidFill>
                <a:srgbClr val="FFC000"/>
              </a:solidFill>
            </a:endParaRPr>
          </a:p>
          <a:p>
            <a:pPr algn="ctr"/>
            <a:r>
              <a:rPr lang="en-US" sz="3200" b="1" dirty="0"/>
              <a:t>	</a:t>
            </a:r>
          </a:p>
          <a:p>
            <a:pPr algn="ctr"/>
            <a:r>
              <a:rPr lang="fr-FR" dirty="0">
                <a:solidFill>
                  <a:srgbClr val="4FA9B5"/>
                </a:solidFill>
              </a:rPr>
              <a:t>			</a:t>
            </a:r>
          </a:p>
          <a:p>
            <a:r>
              <a:rPr lang="fr-FR" dirty="0"/>
              <a:t>				</a:t>
            </a:r>
            <a:endParaRPr lang="fr-FR" b="1" dirty="0"/>
          </a:p>
        </p:txBody>
      </p:sp>
      <p:sp>
        <p:nvSpPr>
          <p:cNvPr id="7" name="ZoneTexte 6"/>
          <p:cNvSpPr txBox="1"/>
          <p:nvPr/>
        </p:nvSpPr>
        <p:spPr>
          <a:xfrm>
            <a:off x="0" y="1"/>
            <a:ext cx="539552" cy="6858000"/>
          </a:xfrm>
          <a:prstGeom prst="rect">
            <a:avLst/>
          </a:prstGeom>
          <a:solidFill>
            <a:srgbClr val="2A5D64"/>
          </a:solidFill>
        </p:spPr>
        <p:txBody>
          <a:bodyPr wrap="square" rtlCol="0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fr-FR" dirty="0">
              <a:solidFill>
                <a:prstClr val="white"/>
              </a:solidFill>
              <a:latin typeface="Arial" charset="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fr-FR" dirty="0">
              <a:solidFill>
                <a:prstClr val="white"/>
              </a:solidFill>
              <a:latin typeface="Arial" charset="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fr-FR" dirty="0">
              <a:solidFill>
                <a:prstClr val="white"/>
              </a:solidFill>
              <a:latin typeface="Arial" charset="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fr-FR" dirty="0">
              <a:solidFill>
                <a:prstClr val="white"/>
              </a:solidFill>
              <a:latin typeface="Arial" charset="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fr-FR" dirty="0">
              <a:solidFill>
                <a:prstClr val="white"/>
              </a:solidFill>
              <a:latin typeface="Arial" charset="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fr-FR" dirty="0">
              <a:solidFill>
                <a:prstClr val="white"/>
              </a:solidFill>
              <a:latin typeface="Arial" charset="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fr-FR" dirty="0">
              <a:solidFill>
                <a:prstClr val="white"/>
              </a:solidFill>
              <a:latin typeface="Arial" charset="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fr-FR" dirty="0">
              <a:solidFill>
                <a:prstClr val="white"/>
              </a:solidFill>
              <a:latin typeface="Arial" charset="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fr-FR" dirty="0">
              <a:solidFill>
                <a:prstClr val="white"/>
              </a:solidFill>
              <a:latin typeface="Arial" charset="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fr-FR" dirty="0">
              <a:solidFill>
                <a:prstClr val="white"/>
              </a:solidFill>
              <a:latin typeface="Arial" charset="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fr-FR" dirty="0">
              <a:solidFill>
                <a:prstClr val="white"/>
              </a:solidFill>
              <a:latin typeface="Arial" charset="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fr-FR" dirty="0">
              <a:solidFill>
                <a:prstClr val="white"/>
              </a:solidFill>
              <a:latin typeface="Arial" charset="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fr-FR" dirty="0">
              <a:solidFill>
                <a:prstClr val="white"/>
              </a:solidFill>
              <a:latin typeface="Arial" charset="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fr-FR" dirty="0">
              <a:solidFill>
                <a:prstClr val="white"/>
              </a:solidFill>
              <a:latin typeface="Arial" charset="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fr-FR" dirty="0">
              <a:solidFill>
                <a:prstClr val="white"/>
              </a:solidFill>
              <a:latin typeface="Arial" charset="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fr-FR" dirty="0">
              <a:solidFill>
                <a:prstClr val="white"/>
              </a:solidFill>
              <a:latin typeface="Arial" charset="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fr-FR" dirty="0">
              <a:solidFill>
                <a:prstClr val="white"/>
              </a:solidFill>
              <a:latin typeface="Arial" charset="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fr-FR" dirty="0">
              <a:solidFill>
                <a:prstClr val="white"/>
              </a:solidFill>
              <a:latin typeface="Arial" charset="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fr-FR" dirty="0">
              <a:solidFill>
                <a:prstClr val="white"/>
              </a:solidFill>
              <a:latin typeface="Arial" charset="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fr-FR" dirty="0">
              <a:solidFill>
                <a:prstClr val="white"/>
              </a:solidFill>
              <a:latin typeface="Arial" charset="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fr-FR" dirty="0">
              <a:solidFill>
                <a:prstClr val="white"/>
              </a:solidFill>
              <a:latin typeface="Arial" charset="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fr-FR" dirty="0">
              <a:solidFill>
                <a:prstClr val="white"/>
              </a:solidFill>
              <a:latin typeface="Arial" charset="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fr-FR" dirty="0">
              <a:solidFill>
                <a:prstClr val="white"/>
              </a:solidFill>
              <a:latin typeface="Arial" charset="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fr-FR" sz="1600" dirty="0">
              <a:solidFill>
                <a:prstClr val="white"/>
              </a:solidFill>
              <a:latin typeface="Arial" charset="0"/>
              <a:cs typeface="Arial" charset="0"/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4154058" y="6162724"/>
            <a:ext cx="493914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prstClr val="white"/>
                </a:solidFill>
                <a:latin typeface="Arial" charset="0"/>
                <a:cs typeface="Arial" charset="0"/>
              </a:rPr>
              <a:t>Jean François GILLION (Paris, France)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1200" b="1" dirty="0" err="1">
                <a:solidFill>
                  <a:prstClr val="white"/>
                </a:solidFill>
                <a:latin typeface="Arial" charset="0"/>
                <a:cs typeface="Arial" charset="0"/>
              </a:rPr>
              <a:t>Présentation</a:t>
            </a:r>
            <a:r>
              <a:rPr lang="en-US" sz="1200" b="1" dirty="0">
                <a:solidFill>
                  <a:prstClr val="white"/>
                </a:solidFill>
                <a:latin typeface="Arial" charset="0"/>
                <a:cs typeface="Arial" charset="0"/>
              </a:rPr>
              <a:t> </a:t>
            </a:r>
            <a:r>
              <a:rPr lang="en-US" sz="1200" b="1" dirty="0" err="1">
                <a:solidFill>
                  <a:prstClr val="white"/>
                </a:solidFill>
                <a:latin typeface="Arial" charset="0"/>
                <a:cs typeface="Arial" charset="0"/>
              </a:rPr>
              <a:t>actualisée</a:t>
            </a:r>
            <a:r>
              <a:rPr lang="en-US" sz="1200" b="1" dirty="0">
                <a:solidFill>
                  <a:prstClr val="white"/>
                </a:solidFill>
                <a:latin typeface="Arial" charset="0"/>
                <a:cs typeface="Arial" charset="0"/>
              </a:rPr>
              <a:t> 01/10/2019</a:t>
            </a:r>
          </a:p>
        </p:txBody>
      </p:sp>
    </p:spTree>
    <p:extLst>
      <p:ext uri="{BB962C8B-B14F-4D97-AF65-F5344CB8AC3E}">
        <p14:creationId xmlns:p14="http://schemas.microsoft.com/office/powerpoint/2010/main" val="26358486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-45166" y="35357"/>
            <a:ext cx="9144000" cy="1050055"/>
          </a:xfrm>
          <a:gradFill>
            <a:gsLst>
              <a:gs pos="0">
                <a:srgbClr val="4FA9B5"/>
              </a:gs>
              <a:gs pos="65000">
                <a:schemeClr val="bg1">
                  <a:shade val="90000"/>
                  <a:satMod val="375000"/>
                </a:schemeClr>
              </a:gs>
              <a:gs pos="100000">
                <a:schemeClr val="bg2">
                  <a:tint val="88000"/>
                  <a:satMod val="400000"/>
                </a:schemeClr>
              </a:gs>
            </a:gsLst>
            <a:lin ang="5400000" scaled="0"/>
          </a:gradFill>
        </p:spPr>
        <p:txBody>
          <a:bodyPr/>
          <a:lstStyle/>
          <a:p>
            <a:pPr algn="l"/>
            <a:r>
              <a:rPr lang="fr-FR" sz="3600" dirty="0">
                <a:solidFill>
                  <a:schemeClr val="accent1">
                    <a:lumMod val="50000"/>
                  </a:schemeClr>
                </a:solidFill>
              </a:rPr>
              <a:t>	</a:t>
            </a:r>
            <a:endParaRPr lang="fr-FR" sz="3600" dirty="0"/>
          </a:p>
        </p:txBody>
      </p:sp>
      <p:pic>
        <p:nvPicPr>
          <p:cNvPr id="5" name="Picture 2" descr="C:\Users\Jean-François\Documents\HERNIE CLUB HERNIE\LOGO\LOGO OFFICIEL en définition maximale\logo_Club_Hernie_final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7674" y="162751"/>
            <a:ext cx="1510477" cy="877716"/>
          </a:xfrm>
          <a:prstGeom prst="rect">
            <a:avLst/>
          </a:prstGeom>
          <a:noFill/>
        </p:spPr>
      </p:pic>
      <p:pic>
        <p:nvPicPr>
          <p:cNvPr id="7" name="Image 6" descr="dr_cossa.jp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59" t="6231" r="14745" b="7469"/>
          <a:stretch/>
        </p:blipFill>
        <p:spPr>
          <a:xfrm>
            <a:off x="30417" y="1145205"/>
            <a:ext cx="1637734" cy="1514729"/>
          </a:xfrm>
          <a:prstGeom prst="rect">
            <a:avLst/>
          </a:prstGeom>
        </p:spPr>
      </p:pic>
      <p:pic>
        <p:nvPicPr>
          <p:cNvPr id="19" name="Image 18" descr="DSC03138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1" y="5707144"/>
            <a:ext cx="1534475" cy="1150856"/>
          </a:xfrm>
          <a:prstGeom prst="rect">
            <a:avLst/>
          </a:prstGeom>
        </p:spPr>
      </p:pic>
      <p:pic>
        <p:nvPicPr>
          <p:cNvPr id="32" name="Image 31" descr="IMG_2946.jpg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40" t="13655" r="42424" b="56043"/>
          <a:stretch/>
        </p:blipFill>
        <p:spPr>
          <a:xfrm>
            <a:off x="7884368" y="1052736"/>
            <a:ext cx="1187624" cy="1514744"/>
          </a:xfrm>
          <a:prstGeom prst="rect">
            <a:avLst/>
          </a:prstGeom>
        </p:spPr>
      </p:pic>
      <p:pic>
        <p:nvPicPr>
          <p:cNvPr id="3" name="Image 2" descr="IMG_3001.JPG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85" r="54629" b="45541"/>
          <a:stretch/>
        </p:blipFill>
        <p:spPr>
          <a:xfrm>
            <a:off x="6276696" y="4881911"/>
            <a:ext cx="2822138" cy="1949643"/>
          </a:xfrm>
          <a:prstGeom prst="rect">
            <a:avLst/>
          </a:prstGeom>
        </p:spPr>
      </p:pic>
      <p:pic>
        <p:nvPicPr>
          <p:cNvPr id="9" name="Image 8" descr="MATHIEU BECK.jp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4508" y="1392032"/>
            <a:ext cx="1414729" cy="1948548"/>
          </a:xfrm>
          <a:prstGeom prst="rect">
            <a:avLst/>
          </a:prstGeom>
        </p:spPr>
      </p:pic>
      <p:pic>
        <p:nvPicPr>
          <p:cNvPr id="35" name="Espace réservé du contenu 4" descr="IMG_0751.JPG"/>
          <p:cNvPicPr>
            <a:picLocks noGrp="1" noChangeAspect="1"/>
          </p:cNvPicPr>
          <p:nvPr>
            <p:ph idx="1"/>
          </p:nvPr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86" r="56450" b="11186"/>
          <a:stretch/>
        </p:blipFill>
        <p:spPr>
          <a:xfrm>
            <a:off x="3112315" y="1095789"/>
            <a:ext cx="1488557" cy="1879791"/>
          </a:xfrm>
        </p:spPr>
      </p:pic>
      <p:pic>
        <p:nvPicPr>
          <p:cNvPr id="6" name="Image 5" descr="IMG_7252.JPG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79" r="13819" b="21994"/>
          <a:stretch/>
        </p:blipFill>
        <p:spPr>
          <a:xfrm>
            <a:off x="6300854" y="980728"/>
            <a:ext cx="1579513" cy="1406481"/>
          </a:xfrm>
          <a:prstGeom prst="rect">
            <a:avLst/>
          </a:prstGeom>
        </p:spPr>
      </p:pic>
      <p:pic>
        <p:nvPicPr>
          <p:cNvPr id="14" name="Image 13" descr="IMG_7261.jpg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04" t="4324" r="9140" b="46672"/>
          <a:stretch/>
        </p:blipFill>
        <p:spPr>
          <a:xfrm>
            <a:off x="3046357" y="2880728"/>
            <a:ext cx="1504696" cy="1418831"/>
          </a:xfrm>
          <a:prstGeom prst="rect">
            <a:avLst/>
          </a:prstGeom>
        </p:spPr>
      </p:pic>
      <p:pic>
        <p:nvPicPr>
          <p:cNvPr id="15" name="Image 14" descr="IMG_7233.JPG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03" t="14287" r="21679" b="14088"/>
          <a:stretch/>
        </p:blipFill>
        <p:spPr>
          <a:xfrm>
            <a:off x="4594306" y="4740925"/>
            <a:ext cx="1298672" cy="1648483"/>
          </a:xfrm>
          <a:prstGeom prst="rect">
            <a:avLst/>
          </a:prstGeom>
        </p:spPr>
      </p:pic>
      <p:pic>
        <p:nvPicPr>
          <p:cNvPr id="16" name="Image 15" descr="IMG_7250.JPG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48" t="3699" r="24379" b="22593"/>
          <a:stretch/>
        </p:blipFill>
        <p:spPr>
          <a:xfrm>
            <a:off x="7948230" y="2247200"/>
            <a:ext cx="1106829" cy="1289641"/>
          </a:xfrm>
          <a:prstGeom prst="rect">
            <a:avLst/>
          </a:prstGeom>
        </p:spPr>
      </p:pic>
      <p:pic>
        <p:nvPicPr>
          <p:cNvPr id="18" name="Image 17" descr="IMG_7263.jpg"/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00" t="11575" r="9890" b="35948"/>
          <a:stretch/>
        </p:blipFill>
        <p:spPr>
          <a:xfrm>
            <a:off x="81388" y="3723969"/>
            <a:ext cx="1347798" cy="1580846"/>
          </a:xfrm>
          <a:prstGeom prst="rect">
            <a:avLst/>
          </a:prstGeom>
        </p:spPr>
      </p:pic>
      <p:pic>
        <p:nvPicPr>
          <p:cNvPr id="20" name="Image 19" descr="IMG_7267.jpg"/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29" t="22700" r="15891" b="35177"/>
          <a:stretch/>
        </p:blipFill>
        <p:spPr>
          <a:xfrm>
            <a:off x="1448963" y="3515204"/>
            <a:ext cx="1393204" cy="1655277"/>
          </a:xfrm>
          <a:prstGeom prst="rect">
            <a:avLst/>
          </a:prstGeom>
        </p:spPr>
      </p:pic>
      <p:pic>
        <p:nvPicPr>
          <p:cNvPr id="27" name="Image 26" descr="IMG_7280.JPG"/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53" t="12218" r="26864" b="11895"/>
          <a:stretch/>
        </p:blipFill>
        <p:spPr>
          <a:xfrm>
            <a:off x="6372200" y="2300045"/>
            <a:ext cx="1512168" cy="1788145"/>
          </a:xfrm>
          <a:prstGeom prst="rect">
            <a:avLst/>
          </a:prstGeom>
        </p:spPr>
      </p:pic>
      <p:pic>
        <p:nvPicPr>
          <p:cNvPr id="22" name="Image 21" descr="IMG_7268.jpg"/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39" t="23750" r="31095" b="36462"/>
          <a:stretch/>
        </p:blipFill>
        <p:spPr>
          <a:xfrm>
            <a:off x="1534379" y="5229570"/>
            <a:ext cx="1351134" cy="1667190"/>
          </a:xfrm>
          <a:prstGeom prst="rect">
            <a:avLst/>
          </a:prstGeom>
        </p:spPr>
      </p:pic>
      <p:pic>
        <p:nvPicPr>
          <p:cNvPr id="23" name="Image 22" descr="IMG_7272.JPG"/>
          <p:cNvPicPr>
            <a:picLocks noChangeAspect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16" t="12912" r="19814" b="7782"/>
          <a:stretch/>
        </p:blipFill>
        <p:spPr>
          <a:xfrm>
            <a:off x="6410819" y="3587640"/>
            <a:ext cx="1253809" cy="1350910"/>
          </a:xfrm>
          <a:prstGeom prst="rect">
            <a:avLst/>
          </a:prstGeom>
        </p:spPr>
      </p:pic>
      <p:pic>
        <p:nvPicPr>
          <p:cNvPr id="26" name="Image 25" descr="IMG_7276.JPG"/>
          <p:cNvPicPr>
            <a:picLocks noChangeAspect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45" t="10254" r="39018" b="13326"/>
          <a:stretch/>
        </p:blipFill>
        <p:spPr>
          <a:xfrm>
            <a:off x="7710902" y="3492708"/>
            <a:ext cx="1428820" cy="1531290"/>
          </a:xfrm>
          <a:prstGeom prst="rect">
            <a:avLst/>
          </a:prstGeom>
        </p:spPr>
      </p:pic>
      <p:pic>
        <p:nvPicPr>
          <p:cNvPr id="17" name="Image 16" descr="IMG_7253.jpg"/>
          <p:cNvPicPr>
            <a:picLocks noChangeAspect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64" t="7717" b="30290"/>
          <a:stretch/>
        </p:blipFill>
        <p:spPr>
          <a:xfrm>
            <a:off x="39377" y="5304815"/>
            <a:ext cx="1376471" cy="1678982"/>
          </a:xfrm>
          <a:prstGeom prst="rect">
            <a:avLst/>
          </a:prstGeom>
        </p:spPr>
      </p:pic>
      <p:pic>
        <p:nvPicPr>
          <p:cNvPr id="36" name="Image 35" descr="IMG_7283.JPG"/>
          <p:cNvPicPr>
            <a:picLocks noChangeAspect="1"/>
          </p:cNvPicPr>
          <p:nvPr/>
        </p:nvPicPr>
        <p:blipFill rotWithShape="1"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83" t="13392" r="36927" b="25155"/>
          <a:stretch/>
        </p:blipFill>
        <p:spPr>
          <a:xfrm>
            <a:off x="5833203" y="4810668"/>
            <a:ext cx="1050341" cy="1150856"/>
          </a:xfrm>
          <a:prstGeom prst="rect">
            <a:avLst/>
          </a:prstGeom>
        </p:spPr>
      </p:pic>
      <p:pic>
        <p:nvPicPr>
          <p:cNvPr id="40" name="Image 39" descr="IMG_2043.JPG"/>
          <p:cNvPicPr>
            <a:picLocks noChangeAspect="1"/>
          </p:cNvPicPr>
          <p:nvPr/>
        </p:nvPicPr>
        <p:blipFill rotWithShape="1"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14" t="23634" r="53389" b="39258"/>
          <a:stretch/>
        </p:blipFill>
        <p:spPr>
          <a:xfrm>
            <a:off x="3157325" y="4189876"/>
            <a:ext cx="1318450" cy="1517268"/>
          </a:xfrm>
          <a:prstGeom prst="rect">
            <a:avLst/>
          </a:prstGeom>
        </p:spPr>
      </p:pic>
      <p:pic>
        <p:nvPicPr>
          <p:cNvPr id="42" name="Image 41" descr="IMG_1902.JPG"/>
          <p:cNvPicPr>
            <a:picLocks noChangeAspect="1"/>
          </p:cNvPicPr>
          <p:nvPr/>
        </p:nvPicPr>
        <p:blipFill rotWithShape="1"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96" t="15230" r="48923" b="13324"/>
          <a:stretch/>
        </p:blipFill>
        <p:spPr>
          <a:xfrm>
            <a:off x="4823587" y="2567480"/>
            <a:ext cx="1548613" cy="2096590"/>
          </a:xfrm>
          <a:prstGeom prst="rect">
            <a:avLst/>
          </a:prstGeom>
        </p:spPr>
      </p:pic>
      <p:pic>
        <p:nvPicPr>
          <p:cNvPr id="43" name="Image 42" descr="IMG_7800.JPG"/>
          <p:cNvPicPr>
            <a:picLocks noChangeAspect="1"/>
          </p:cNvPicPr>
          <p:nvPr/>
        </p:nvPicPr>
        <p:blipFill rotWithShape="1"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41" t="7698" r="19706" b="14809"/>
          <a:stretch/>
        </p:blipFill>
        <p:spPr>
          <a:xfrm>
            <a:off x="4797173" y="1066716"/>
            <a:ext cx="1410947" cy="1498188"/>
          </a:xfrm>
          <a:prstGeom prst="rect">
            <a:avLst/>
          </a:prstGeom>
        </p:spPr>
      </p:pic>
      <p:pic>
        <p:nvPicPr>
          <p:cNvPr id="4" name="Image 3" descr="Haitham KHALIL.jpg"/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7434" y="5820892"/>
            <a:ext cx="1052642" cy="1052642"/>
          </a:xfrm>
          <a:prstGeom prst="rect">
            <a:avLst/>
          </a:prstGeom>
        </p:spPr>
      </p:pic>
      <p:pic>
        <p:nvPicPr>
          <p:cNvPr id="29" name="Image 28" descr="axele.jpg"/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5801883"/>
            <a:ext cx="792088" cy="1056117"/>
          </a:xfrm>
          <a:prstGeom prst="rect">
            <a:avLst/>
          </a:prstGeom>
        </p:spPr>
      </p:pic>
      <p:pic>
        <p:nvPicPr>
          <p:cNvPr id="24" name="Image 23" descr="IMG_7275.JPG"/>
          <p:cNvPicPr>
            <a:picLocks noChangeAspect="1"/>
          </p:cNvPicPr>
          <p:nvPr/>
        </p:nvPicPr>
        <p:blipFill rotWithShape="1"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99" t="7851" r="24844" b="16654"/>
          <a:stretch/>
        </p:blipFill>
        <p:spPr>
          <a:xfrm>
            <a:off x="157674" y="2485776"/>
            <a:ext cx="1258174" cy="1238193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6732240" y="106398"/>
            <a:ext cx="2271090" cy="859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8499066"/>
      </p:ext>
    </p:extLst>
  </p:cSld>
  <p:clrMapOvr>
    <a:masterClrMapping/>
  </p:clrMapOvr>
  <p:transition spd="slow">
    <p:cover dir="ld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-27384"/>
            <a:ext cx="9144000" cy="1080120"/>
          </a:xfrm>
          <a:gradFill>
            <a:gsLst>
              <a:gs pos="0">
                <a:srgbClr val="4FA9B5"/>
              </a:gs>
              <a:gs pos="65000">
                <a:schemeClr val="bg1">
                  <a:shade val="90000"/>
                  <a:satMod val="375000"/>
                </a:schemeClr>
              </a:gs>
              <a:gs pos="100000">
                <a:schemeClr val="bg2">
                  <a:tint val="88000"/>
                  <a:satMod val="400000"/>
                </a:schemeClr>
              </a:gs>
            </a:gsLst>
            <a:lin ang="5400000" scaled="0"/>
          </a:gradFill>
        </p:spPr>
        <p:txBody>
          <a:bodyPr/>
          <a:lstStyle/>
          <a:p>
            <a:pPr algn="r"/>
            <a:r>
              <a:rPr lang="fr-FR" sz="2800" dirty="0">
                <a:solidFill>
                  <a:schemeClr val="accent1">
                    <a:lumMod val="50000"/>
                  </a:schemeClr>
                </a:solidFill>
              </a:rPr>
              <a:t>Comment a-t-on construit ces registres (A/V) ? </a:t>
            </a:r>
            <a:endParaRPr lang="fr-FR" sz="28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18356" y="1340768"/>
            <a:ext cx="8507288" cy="5256582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pPr marL="396875" lvl="1" indent="0">
              <a:buNone/>
            </a:pPr>
            <a:endParaRPr lang="fr-FR" b="1" dirty="0">
              <a:solidFill>
                <a:srgbClr val="2A5D64"/>
              </a:solidFill>
              <a:cs typeface="Times New Roman" pitchFamily="18" charset="0"/>
            </a:endParaRPr>
          </a:p>
          <a:p>
            <a:pPr marL="396875" lvl="1" indent="0">
              <a:buNone/>
            </a:pPr>
            <a:r>
              <a:rPr lang="fr-FR" b="1" dirty="0">
                <a:solidFill>
                  <a:srgbClr val="2A5D64"/>
                </a:solidFill>
                <a:cs typeface="Times New Roman" pitchFamily="18" charset="0"/>
              </a:rPr>
              <a:t>Méthodologie aussi rigoureuse </a:t>
            </a:r>
            <a:r>
              <a:rPr lang="fr-FR" dirty="0">
                <a:solidFill>
                  <a:srgbClr val="2A5D64"/>
                </a:solidFill>
                <a:cs typeface="Times New Roman" pitchFamily="18" charset="0"/>
              </a:rPr>
              <a:t>que dans les RCT</a:t>
            </a:r>
          </a:p>
          <a:p>
            <a:pPr marL="796925" lvl="2" indent="0">
              <a:buNone/>
            </a:pPr>
            <a:endParaRPr lang="fr-FR" dirty="0">
              <a:solidFill>
                <a:srgbClr val="2A5D64"/>
              </a:solidFill>
              <a:cs typeface="Times New Roman" pitchFamily="18" charset="0"/>
            </a:endParaRPr>
          </a:p>
          <a:p>
            <a:pPr marL="796925" lvl="2" indent="0">
              <a:buNone/>
            </a:pPr>
            <a:endParaRPr lang="fr-FR" dirty="0">
              <a:solidFill>
                <a:srgbClr val="2A5D64"/>
              </a:solidFill>
              <a:cs typeface="Times New Roman" pitchFamily="18" charset="0"/>
            </a:endParaRPr>
          </a:p>
          <a:p>
            <a:pPr marL="796925" lvl="2" indent="0">
              <a:buNone/>
            </a:pPr>
            <a:endParaRPr lang="fr-FR" dirty="0">
              <a:solidFill>
                <a:srgbClr val="2A5D64"/>
              </a:solidFill>
              <a:cs typeface="Times New Roman" pitchFamily="18" charset="0"/>
            </a:endParaRPr>
          </a:p>
          <a:p>
            <a:pPr marL="796925" lvl="2" indent="0">
              <a:buNone/>
            </a:pPr>
            <a:endParaRPr lang="fr-FR" dirty="0">
              <a:solidFill>
                <a:srgbClr val="2A5D64"/>
              </a:solidFill>
              <a:cs typeface="Times New Roman" pitchFamily="18" charset="0"/>
            </a:endParaRPr>
          </a:p>
          <a:p>
            <a:pPr marL="796925" lvl="2" indent="0">
              <a:buNone/>
            </a:pPr>
            <a:endParaRPr lang="fr-FR" dirty="0">
              <a:solidFill>
                <a:srgbClr val="2A5D64"/>
              </a:solidFill>
              <a:cs typeface="Times New Roman" pitchFamily="18" charset="0"/>
            </a:endParaRPr>
          </a:p>
          <a:p>
            <a:pPr marL="796925" lvl="2" indent="0">
              <a:buNone/>
            </a:pPr>
            <a:endParaRPr lang="fr-FR" dirty="0">
              <a:solidFill>
                <a:srgbClr val="2A5D64"/>
              </a:solidFill>
              <a:cs typeface="Times New Roman" pitchFamily="18" charset="0"/>
            </a:endParaRPr>
          </a:p>
          <a:p>
            <a:pPr marL="396875" lvl="1" indent="0">
              <a:buNone/>
            </a:pPr>
            <a:endParaRPr lang="fr-FR" dirty="0">
              <a:solidFill>
                <a:srgbClr val="2A5D64"/>
              </a:solidFill>
              <a:cs typeface="Times New Roman" pitchFamily="18" charset="0"/>
            </a:endParaRPr>
          </a:p>
          <a:p>
            <a:pPr marL="396875" lvl="1" indent="0">
              <a:buNone/>
            </a:pPr>
            <a:endParaRPr lang="fr-FR" dirty="0">
              <a:solidFill>
                <a:srgbClr val="2A5D64"/>
              </a:solidFill>
              <a:cs typeface="Times New Roman" pitchFamily="18" charset="0"/>
            </a:endParaRPr>
          </a:p>
          <a:p>
            <a:pPr marL="396875" lvl="1" indent="0">
              <a:buNone/>
            </a:pPr>
            <a:r>
              <a:rPr lang="fr-FR" dirty="0">
                <a:solidFill>
                  <a:srgbClr val="2A5D64"/>
                </a:solidFill>
                <a:cs typeface="Times New Roman" pitchFamily="18" charset="0"/>
              </a:rPr>
              <a:t>A défaut de randomisation, </a:t>
            </a:r>
          </a:p>
          <a:p>
            <a:pPr marL="396875" lvl="1" indent="0">
              <a:buNone/>
            </a:pPr>
            <a:r>
              <a:rPr lang="fr-FR" dirty="0">
                <a:solidFill>
                  <a:srgbClr val="2A5D64"/>
                </a:solidFill>
                <a:cs typeface="Times New Roman" pitchFamily="18" charset="0"/>
              </a:rPr>
              <a:t>il faut que la méthodologie soit </a:t>
            </a:r>
            <a:r>
              <a:rPr lang="fr-FR" b="1" dirty="0">
                <a:solidFill>
                  <a:srgbClr val="2A5D64"/>
                </a:solidFill>
                <a:cs typeface="Times New Roman" pitchFamily="18" charset="0"/>
              </a:rPr>
              <a:t>‘contrôlée’</a:t>
            </a:r>
            <a:endParaRPr lang="fr-FR" dirty="0">
              <a:solidFill>
                <a:srgbClr val="2A5D64"/>
              </a:solidFill>
              <a:cs typeface="Times New Roman" pitchFamily="18" charset="0"/>
            </a:endParaRPr>
          </a:p>
        </p:txBody>
      </p:sp>
      <p:cxnSp>
        <p:nvCxnSpPr>
          <p:cNvPr id="8" name="Connecteur droit 7"/>
          <p:cNvCxnSpPr/>
          <p:nvPr/>
        </p:nvCxnSpPr>
        <p:spPr bwMode="auto">
          <a:xfrm>
            <a:off x="0" y="1052736"/>
            <a:ext cx="91440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5" name="Picture 2" descr="C:\Users\Jean-François\Desktop\photo-loto_428x321.jpg"/>
          <p:cNvPicPr>
            <a:picLocks noChangeAspect="1" noChangeArrowheads="1"/>
          </p:cNvPicPr>
          <p:nvPr/>
        </p:nvPicPr>
        <p:blipFill>
          <a:blip r:embed="rId3" cstate="print"/>
          <a:srcRect t="8000" b="8000"/>
          <a:stretch>
            <a:fillRect/>
          </a:stretch>
        </p:blipFill>
        <p:spPr bwMode="auto">
          <a:xfrm>
            <a:off x="2339752" y="2420888"/>
            <a:ext cx="4000446" cy="2520280"/>
          </a:xfrm>
          <a:prstGeom prst="rect">
            <a:avLst/>
          </a:prstGeom>
          <a:noFill/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4544" y="-12700"/>
            <a:ext cx="1511300" cy="1094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7021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52736"/>
          </a:xfrm>
          <a:gradFill>
            <a:gsLst>
              <a:gs pos="0">
                <a:srgbClr val="4FA9B5"/>
              </a:gs>
              <a:gs pos="65000">
                <a:schemeClr val="bg1">
                  <a:shade val="90000"/>
                  <a:satMod val="375000"/>
                </a:schemeClr>
              </a:gs>
              <a:gs pos="100000">
                <a:schemeClr val="bg2">
                  <a:tint val="88000"/>
                  <a:satMod val="400000"/>
                </a:schemeClr>
              </a:gs>
            </a:gsLst>
            <a:lin ang="5400000" scaled="0"/>
          </a:gradFill>
        </p:spPr>
        <p:txBody>
          <a:bodyPr/>
          <a:lstStyle/>
          <a:p>
            <a:pPr algn="r"/>
            <a:r>
              <a:rPr lang="en-US" sz="2800" dirty="0">
                <a:solidFill>
                  <a:srgbClr val="4597A0"/>
                </a:solidFill>
              </a:rPr>
              <a:t>					Rigueur de </a:t>
            </a:r>
            <a:r>
              <a:rPr lang="en-US" sz="2800" dirty="0" err="1">
                <a:solidFill>
                  <a:srgbClr val="4597A0"/>
                </a:solidFill>
              </a:rPr>
              <a:t>saisie</a:t>
            </a:r>
            <a:endParaRPr lang="en-US" sz="2800" b="1" dirty="0">
              <a:solidFill>
                <a:srgbClr val="4597A0"/>
              </a:solidFill>
            </a:endParaRPr>
          </a:p>
        </p:txBody>
      </p:sp>
      <p:sp>
        <p:nvSpPr>
          <p:cNvPr id="6" name="Espace réservé du contenu 5"/>
          <p:cNvSpPr>
            <a:spLocks noGrp="1"/>
          </p:cNvSpPr>
          <p:nvPr>
            <p:ph sz="half" idx="1"/>
          </p:nvPr>
        </p:nvSpPr>
        <p:spPr>
          <a:xfrm>
            <a:off x="251520" y="1207293"/>
            <a:ext cx="8712968" cy="5462067"/>
          </a:xfrm>
          <a:solidFill>
            <a:srgbClr val="FFFFCC"/>
          </a:solidFill>
        </p:spPr>
        <p:txBody>
          <a:bodyPr/>
          <a:lstStyle/>
          <a:p>
            <a:pPr marL="457200" indent="-457200">
              <a:buAutoNum type="arabicPeriod"/>
            </a:pPr>
            <a:r>
              <a:rPr lang="fr-FR" sz="2400" b="1" dirty="0">
                <a:solidFill>
                  <a:srgbClr val="4597A0"/>
                </a:solidFill>
              </a:rPr>
              <a:t>Contrôle des saisies:</a:t>
            </a:r>
          </a:p>
          <a:p>
            <a:pPr marL="0" indent="0">
              <a:buNone/>
            </a:pPr>
            <a:r>
              <a:rPr lang="fr-FR" sz="2000" b="1" dirty="0">
                <a:solidFill>
                  <a:srgbClr val="808080"/>
                </a:solidFill>
              </a:rPr>
              <a:t>Signature d’une Charte de Qualité</a:t>
            </a:r>
            <a:endParaRPr lang="fr-FR" sz="2000" b="1" dirty="0">
              <a:solidFill>
                <a:srgbClr val="4597A0"/>
              </a:solidFill>
            </a:endParaRPr>
          </a:p>
          <a:p>
            <a:pPr marL="800100" lvl="2" indent="0">
              <a:buNone/>
            </a:pPr>
            <a:endParaRPr lang="fr-FR" b="1" dirty="0">
              <a:solidFill>
                <a:srgbClr val="808080"/>
              </a:solidFill>
            </a:endParaRPr>
          </a:p>
          <a:p>
            <a:pPr marL="800100" lvl="2" indent="0">
              <a:buNone/>
            </a:pPr>
            <a:r>
              <a:rPr lang="fr-FR" b="1" dirty="0">
                <a:solidFill>
                  <a:srgbClr val="808080"/>
                </a:solidFill>
              </a:rPr>
              <a:t>Consécutives</a:t>
            </a:r>
          </a:p>
          <a:p>
            <a:pPr marL="800100" lvl="2" indent="0">
              <a:buNone/>
            </a:pPr>
            <a:r>
              <a:rPr lang="fr-FR" b="1" dirty="0">
                <a:solidFill>
                  <a:srgbClr val="808080"/>
                </a:solidFill>
              </a:rPr>
              <a:t>Non sélectionnées (</a:t>
            </a:r>
            <a:r>
              <a:rPr lang="fr-FR" sz="1400" b="1" dirty="0">
                <a:solidFill>
                  <a:srgbClr val="808080"/>
                </a:solidFill>
              </a:rPr>
              <a:t>B</a:t>
            </a:r>
            <a:r>
              <a:rPr lang="fr-FR" sz="1400" b="1" strike="sngStrike" dirty="0">
                <a:solidFill>
                  <a:srgbClr val="808080"/>
                </a:solidFill>
              </a:rPr>
              <a:t>iais de sélection</a:t>
            </a:r>
            <a:r>
              <a:rPr lang="fr-FR" b="1" dirty="0">
                <a:solidFill>
                  <a:srgbClr val="808080"/>
                </a:solidFill>
              </a:rPr>
              <a:t>)</a:t>
            </a:r>
          </a:p>
          <a:p>
            <a:pPr marL="800100" lvl="2" indent="0">
              <a:buNone/>
            </a:pPr>
            <a:r>
              <a:rPr lang="fr-FR" b="1" u="sng" dirty="0">
                <a:solidFill>
                  <a:srgbClr val="808080"/>
                </a:solidFill>
              </a:rPr>
              <a:t>Exhaustives </a:t>
            </a:r>
            <a:r>
              <a:rPr lang="fr-FR" dirty="0">
                <a:solidFill>
                  <a:srgbClr val="808080"/>
                </a:solidFill>
              </a:rPr>
              <a:t>(patients et variables)</a:t>
            </a:r>
          </a:p>
          <a:p>
            <a:pPr marL="800100" lvl="2" indent="0">
              <a:buNone/>
            </a:pPr>
            <a:r>
              <a:rPr lang="fr-FR" b="1" dirty="0">
                <a:solidFill>
                  <a:srgbClr val="808080"/>
                </a:solidFill>
              </a:rPr>
              <a:t>En temps réel </a:t>
            </a:r>
          </a:p>
          <a:p>
            <a:pPr marL="1543050" lvl="3" indent="-285750"/>
            <a:r>
              <a:rPr lang="fr-FR" b="1" dirty="0">
                <a:solidFill>
                  <a:srgbClr val="808080"/>
                </a:solidFill>
              </a:rPr>
              <a:t>Avant </a:t>
            </a:r>
            <a:r>
              <a:rPr lang="fr-FR" dirty="0">
                <a:solidFill>
                  <a:srgbClr val="808080"/>
                </a:solidFill>
              </a:rPr>
              <a:t>de connaitre les suites</a:t>
            </a:r>
          </a:p>
          <a:p>
            <a:pPr marL="1543050" lvl="3" indent="-285750"/>
            <a:r>
              <a:rPr lang="fr-FR" dirty="0">
                <a:solidFill>
                  <a:srgbClr val="808080"/>
                </a:solidFill>
              </a:rPr>
              <a:t>Online, sur le site internet</a:t>
            </a:r>
          </a:p>
          <a:p>
            <a:pPr marL="1543050" lvl="3" indent="-285750"/>
            <a:r>
              <a:rPr lang="fr-FR" b="1" dirty="0">
                <a:solidFill>
                  <a:srgbClr val="808080"/>
                </a:solidFill>
              </a:rPr>
              <a:t>164 variables</a:t>
            </a:r>
          </a:p>
          <a:p>
            <a:pPr marL="800100" lvl="2" indent="0">
              <a:buNone/>
            </a:pPr>
            <a:r>
              <a:rPr lang="en-US" b="1" dirty="0" err="1">
                <a:solidFill>
                  <a:srgbClr val="808080"/>
                </a:solidFill>
              </a:rPr>
              <a:t>Anonymisées</a:t>
            </a:r>
            <a:endParaRPr lang="en-US" b="1" dirty="0">
              <a:solidFill>
                <a:srgbClr val="808080"/>
              </a:solidFill>
            </a:endParaRPr>
          </a:p>
          <a:p>
            <a:pPr marL="800100" lvl="2" indent="0">
              <a:buNone/>
            </a:pPr>
            <a:r>
              <a:rPr lang="en-US" b="1" dirty="0" err="1">
                <a:solidFill>
                  <a:srgbClr val="808080"/>
                </a:solidFill>
              </a:rPr>
              <a:t>Encryptées</a:t>
            </a:r>
            <a:endParaRPr lang="en-US" b="1" dirty="0">
              <a:solidFill>
                <a:srgbClr val="808080"/>
              </a:solidFill>
            </a:endParaRPr>
          </a:p>
          <a:p>
            <a:pPr marL="0" indent="0">
              <a:buNone/>
            </a:pPr>
            <a:endParaRPr lang="en-US" sz="2400" dirty="0">
              <a:solidFill>
                <a:srgbClr val="4597A0"/>
              </a:solidFill>
            </a:endParaRPr>
          </a:p>
          <a:p>
            <a:pPr marL="0" indent="0">
              <a:buNone/>
            </a:pPr>
            <a:r>
              <a:rPr lang="en-US" sz="2400" b="1" dirty="0">
                <a:solidFill>
                  <a:srgbClr val="4597A0"/>
                </a:solidFill>
              </a:rPr>
              <a:t>	</a:t>
            </a:r>
            <a:r>
              <a:rPr lang="en-US" dirty="0">
                <a:solidFill>
                  <a:srgbClr val="808080"/>
                </a:solidFill>
              </a:rPr>
              <a:t>					</a:t>
            </a:r>
            <a:endParaRPr lang="en-US" sz="1600" b="1" dirty="0">
              <a:solidFill>
                <a:srgbClr val="808080"/>
              </a:solidFill>
            </a:endParaRPr>
          </a:p>
          <a:p>
            <a:pPr marL="400050" lvl="1" indent="0">
              <a:buNone/>
            </a:pPr>
            <a:endParaRPr lang="en-US" sz="2000" dirty="0">
              <a:solidFill>
                <a:srgbClr val="4597A0"/>
              </a:solidFill>
            </a:endParaRPr>
          </a:p>
          <a:p>
            <a:pPr marL="0" indent="0">
              <a:buNone/>
            </a:pPr>
            <a:endParaRPr lang="en-US" dirty="0">
              <a:solidFill>
                <a:srgbClr val="4597A0"/>
              </a:solidFill>
            </a:endParaRPr>
          </a:p>
          <a:p>
            <a:pPr marL="0" indent="0">
              <a:buNone/>
            </a:pPr>
            <a:endParaRPr lang="en-US" sz="2400" dirty="0">
              <a:solidFill>
                <a:srgbClr val="4597A0"/>
              </a:solidFill>
            </a:endParaRPr>
          </a:p>
        </p:txBody>
      </p:sp>
      <p:pic>
        <p:nvPicPr>
          <p:cNvPr id="5" name="Picture 2" descr="C:\Users\Jean-François\Documents\HERNIE CLUB HERNIE\LOGO\LOGO OFFICIEL en définition maximale\logo_Club_Hernie_final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46" y="103015"/>
            <a:ext cx="1510477" cy="877716"/>
          </a:xfrm>
          <a:prstGeom prst="rect">
            <a:avLst/>
          </a:prstGeom>
          <a:noFill/>
        </p:spPr>
      </p:pic>
      <p:cxnSp>
        <p:nvCxnSpPr>
          <p:cNvPr id="8" name="Connecteur droit 7"/>
          <p:cNvCxnSpPr/>
          <p:nvPr/>
        </p:nvCxnSpPr>
        <p:spPr bwMode="auto">
          <a:xfrm>
            <a:off x="0" y="1052736"/>
            <a:ext cx="91440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9" name="Espace réservé du contenu 8"/>
          <p:cNvPicPr>
            <a:picLocks noGrp="1" noChangeAspect="1"/>
          </p:cNvPicPr>
          <p:nvPr>
            <p:ph sz="half" idx="2"/>
          </p:nvPr>
        </p:nvPicPr>
        <p:blipFill>
          <a:blip r:embed="rId4"/>
          <a:srcRect t="8162" b="8162"/>
          <a:stretch>
            <a:fillRect/>
          </a:stretch>
        </p:blipFill>
        <p:spPr>
          <a:xfrm>
            <a:off x="5220072" y="1340768"/>
            <a:ext cx="3672414" cy="4998990"/>
          </a:xfrm>
          <a:prstGeom prst="rect">
            <a:avLst/>
          </a:prstGeom>
        </p:spPr>
      </p:pic>
      <p:pic>
        <p:nvPicPr>
          <p:cNvPr id="10" name="Image 9" descr="Capture d’écran 2017-06-07 à 23.26.32.png">
            <a:extLst>
              <a:ext uri="{FF2B5EF4-FFF2-40B4-BE49-F238E27FC236}">
                <a16:creationId xmlns:a16="http://schemas.microsoft.com/office/drawing/2014/main" id="{3C387C8A-A943-DD4C-BF7B-6EEA2F0320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3393" y="4865819"/>
            <a:ext cx="2051300" cy="1803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1816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52736"/>
          </a:xfrm>
          <a:gradFill>
            <a:gsLst>
              <a:gs pos="0">
                <a:srgbClr val="4FA9B5"/>
              </a:gs>
              <a:gs pos="65000">
                <a:schemeClr val="bg1">
                  <a:shade val="90000"/>
                  <a:satMod val="375000"/>
                </a:schemeClr>
              </a:gs>
              <a:gs pos="100000">
                <a:schemeClr val="bg2">
                  <a:tint val="88000"/>
                  <a:satMod val="400000"/>
                </a:schemeClr>
              </a:gs>
            </a:gsLst>
            <a:lin ang="5400000" scaled="0"/>
          </a:gradFill>
        </p:spPr>
        <p:txBody>
          <a:bodyPr/>
          <a:lstStyle/>
          <a:p>
            <a:pPr algn="r"/>
            <a:r>
              <a:rPr lang="en-US" sz="3600" b="1" dirty="0">
                <a:solidFill>
                  <a:srgbClr val="4597A0"/>
                </a:solidFill>
              </a:rPr>
              <a:t>           </a:t>
            </a:r>
            <a:r>
              <a:rPr lang="en-US" sz="3600" dirty="0">
                <a:solidFill>
                  <a:srgbClr val="4597A0"/>
                </a:solidFill>
              </a:rPr>
              <a:t>Online System / data protection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half" idx="1"/>
          </p:nvPr>
        </p:nvSpPr>
        <p:spPr>
          <a:xfrm>
            <a:off x="179512" y="1244529"/>
            <a:ext cx="8772830" cy="5352823"/>
          </a:xfrm>
          <a:solidFill>
            <a:srgbClr val="FFFFCC"/>
          </a:solidFill>
        </p:spPr>
        <p:txBody>
          <a:bodyPr/>
          <a:lstStyle/>
          <a:p>
            <a:pPr marL="0" indent="0">
              <a:buNone/>
            </a:pPr>
            <a:r>
              <a:rPr lang="en-US" sz="2400" b="1" dirty="0">
                <a:solidFill>
                  <a:srgbClr val="4597A0"/>
                </a:solidFill>
              </a:rPr>
              <a:t>Banque de </a:t>
            </a:r>
            <a:r>
              <a:rPr lang="en-US" sz="2400" b="1" dirty="0" err="1">
                <a:solidFill>
                  <a:srgbClr val="4597A0"/>
                </a:solidFill>
              </a:rPr>
              <a:t>données</a:t>
            </a:r>
            <a:r>
              <a:rPr lang="en-US" sz="2400" b="1" dirty="0">
                <a:solidFill>
                  <a:srgbClr val="4597A0"/>
                </a:solidFill>
              </a:rPr>
              <a:t> </a:t>
            </a:r>
            <a:r>
              <a:rPr lang="en-US" sz="2400" b="1" dirty="0" err="1">
                <a:solidFill>
                  <a:srgbClr val="4597A0"/>
                </a:solidFill>
              </a:rPr>
              <a:t>spécialisée</a:t>
            </a:r>
            <a:r>
              <a:rPr lang="en-US" sz="2400" dirty="0">
                <a:solidFill>
                  <a:srgbClr val="4597A0"/>
                </a:solidFill>
              </a:rPr>
              <a:t>:  </a:t>
            </a:r>
          </a:p>
          <a:p>
            <a:pPr marL="400050" lvl="1" indent="0">
              <a:buNone/>
            </a:pPr>
            <a:r>
              <a:rPr lang="en-US" sz="2000" dirty="0" err="1">
                <a:solidFill>
                  <a:srgbClr val="4597A0"/>
                </a:solidFill>
              </a:rPr>
              <a:t>Haut</a:t>
            </a:r>
            <a:r>
              <a:rPr lang="en-US" sz="2000" dirty="0">
                <a:solidFill>
                  <a:srgbClr val="4597A0"/>
                </a:solidFill>
              </a:rPr>
              <a:t> </a:t>
            </a:r>
            <a:r>
              <a:rPr lang="en-US" sz="2000" dirty="0" err="1">
                <a:solidFill>
                  <a:srgbClr val="4597A0"/>
                </a:solidFill>
              </a:rPr>
              <a:t>niveau</a:t>
            </a:r>
            <a:r>
              <a:rPr lang="en-US" sz="2000" dirty="0">
                <a:solidFill>
                  <a:srgbClr val="4597A0"/>
                </a:solidFill>
              </a:rPr>
              <a:t> de </a:t>
            </a:r>
            <a:r>
              <a:rPr lang="en-US" sz="2000" dirty="0" err="1">
                <a:solidFill>
                  <a:srgbClr val="4597A0"/>
                </a:solidFill>
              </a:rPr>
              <a:t>sécurisationdes</a:t>
            </a:r>
            <a:r>
              <a:rPr lang="en-US" sz="2000" dirty="0">
                <a:solidFill>
                  <a:srgbClr val="4597A0"/>
                </a:solidFill>
              </a:rPr>
              <a:t> data</a:t>
            </a:r>
          </a:p>
          <a:p>
            <a:pPr marL="0" indent="0">
              <a:buNone/>
            </a:pPr>
            <a:endParaRPr lang="en-US" sz="2400" dirty="0">
              <a:solidFill>
                <a:srgbClr val="4597A0"/>
              </a:solidFill>
            </a:endParaRPr>
          </a:p>
          <a:p>
            <a:pPr marL="0" indent="0">
              <a:buNone/>
            </a:pPr>
            <a:r>
              <a:rPr lang="en-US" sz="2400" b="1" dirty="0">
                <a:solidFill>
                  <a:srgbClr val="4597A0"/>
                </a:solidFill>
              </a:rPr>
              <a:t>Website</a:t>
            </a:r>
            <a:r>
              <a:rPr lang="en-US" sz="2400" dirty="0">
                <a:solidFill>
                  <a:srgbClr val="4597A0"/>
                </a:solidFill>
              </a:rPr>
              <a:t>: </a:t>
            </a:r>
          </a:p>
          <a:p>
            <a:pPr marL="400050" lvl="1" indent="0">
              <a:buNone/>
            </a:pPr>
            <a:r>
              <a:rPr lang="en-US" sz="2000" dirty="0">
                <a:solidFill>
                  <a:srgbClr val="4597A0"/>
                </a:solidFill>
              </a:rPr>
              <a:t>Login and password</a:t>
            </a:r>
          </a:p>
          <a:p>
            <a:pPr marL="0" indent="0">
              <a:buNone/>
            </a:pPr>
            <a:endParaRPr lang="en-US" sz="2400" dirty="0">
              <a:solidFill>
                <a:srgbClr val="4597A0"/>
              </a:solidFill>
            </a:endParaRPr>
          </a:p>
          <a:p>
            <a:pPr marL="0" indent="0">
              <a:buNone/>
            </a:pPr>
            <a:r>
              <a:rPr lang="en-US" sz="2400" b="1" dirty="0">
                <a:solidFill>
                  <a:srgbClr val="4597A0"/>
                </a:solidFill>
              </a:rPr>
              <a:t>Inputs</a:t>
            </a:r>
            <a:r>
              <a:rPr lang="en-US" sz="2400" dirty="0">
                <a:solidFill>
                  <a:srgbClr val="4597A0"/>
                </a:solidFill>
              </a:rPr>
              <a:t>: </a:t>
            </a:r>
            <a:r>
              <a:rPr lang="en-US" sz="2400" dirty="0" err="1">
                <a:solidFill>
                  <a:srgbClr val="4597A0"/>
                </a:solidFill>
              </a:rPr>
              <a:t>Saisies</a:t>
            </a:r>
            <a:r>
              <a:rPr lang="en-US" sz="2400" dirty="0">
                <a:solidFill>
                  <a:srgbClr val="4597A0"/>
                </a:solidFill>
              </a:rPr>
              <a:t> </a:t>
            </a:r>
            <a:r>
              <a:rPr lang="en-US" sz="2400" dirty="0" err="1">
                <a:solidFill>
                  <a:srgbClr val="4597A0"/>
                </a:solidFill>
              </a:rPr>
              <a:t>encryptées</a:t>
            </a:r>
            <a:endParaRPr lang="en-US" sz="2400" dirty="0">
              <a:solidFill>
                <a:srgbClr val="4597A0"/>
              </a:solidFill>
            </a:endParaRPr>
          </a:p>
          <a:p>
            <a:pPr marL="400050" lvl="1" indent="0">
              <a:buNone/>
            </a:pPr>
            <a:r>
              <a:rPr lang="en-US" sz="1600" dirty="0">
                <a:solidFill>
                  <a:srgbClr val="4597A0"/>
                </a:solidFill>
              </a:rPr>
              <a:t>CNIL N° 1993959 </a:t>
            </a:r>
          </a:p>
          <a:p>
            <a:pPr marL="400050" lvl="1" indent="0">
              <a:buNone/>
            </a:pPr>
            <a:r>
              <a:rPr lang="en-US" sz="1600" dirty="0">
                <a:solidFill>
                  <a:srgbClr val="4597A0"/>
                </a:solidFill>
              </a:rPr>
              <a:t>CCTIRS N° 16-575, CPP Dijon 18/09/16</a:t>
            </a:r>
          </a:p>
          <a:p>
            <a:pPr marL="400050" lvl="1" indent="0">
              <a:buNone/>
            </a:pPr>
            <a:endParaRPr lang="en-US" sz="2400" b="1" dirty="0">
              <a:solidFill>
                <a:srgbClr val="4597A0"/>
              </a:solidFill>
            </a:endParaRPr>
          </a:p>
          <a:p>
            <a:pPr marL="400050" lvl="1" indent="0">
              <a:buNone/>
            </a:pPr>
            <a:endParaRPr lang="en-US" sz="2000" dirty="0">
              <a:solidFill>
                <a:srgbClr val="4597A0"/>
              </a:solidFill>
            </a:endParaRPr>
          </a:p>
          <a:p>
            <a:pPr marL="400050" lvl="1" indent="0">
              <a:buNone/>
            </a:pPr>
            <a:endParaRPr lang="en-US" sz="2000" dirty="0">
              <a:solidFill>
                <a:srgbClr val="4597A0"/>
              </a:solidFill>
            </a:endParaRPr>
          </a:p>
          <a:p>
            <a:pPr marL="0" indent="0">
              <a:buNone/>
            </a:pPr>
            <a:endParaRPr lang="en-US" dirty="0">
              <a:solidFill>
                <a:srgbClr val="4597A0"/>
              </a:solidFill>
            </a:endParaRPr>
          </a:p>
          <a:p>
            <a:pPr marL="0" indent="0">
              <a:buNone/>
            </a:pPr>
            <a:endParaRPr lang="en-US" sz="2400" dirty="0">
              <a:solidFill>
                <a:srgbClr val="4597A0"/>
              </a:solidFill>
            </a:endParaRPr>
          </a:p>
        </p:txBody>
      </p:sp>
      <p:pic>
        <p:nvPicPr>
          <p:cNvPr id="5" name="Picture 2" descr="C:\Users\Jean-François\Documents\HERNIE CLUB HERNIE\LOGO\LOGO OFFICIEL en définition maximale\logo_Club_Hernie_final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46" y="103015"/>
            <a:ext cx="1510477" cy="877716"/>
          </a:xfrm>
          <a:prstGeom prst="rect">
            <a:avLst/>
          </a:prstGeom>
          <a:noFill/>
        </p:spPr>
      </p:pic>
      <p:cxnSp>
        <p:nvCxnSpPr>
          <p:cNvPr id="8" name="Connecteur droit 7"/>
          <p:cNvCxnSpPr/>
          <p:nvPr/>
        </p:nvCxnSpPr>
        <p:spPr bwMode="auto">
          <a:xfrm>
            <a:off x="0" y="1052736"/>
            <a:ext cx="91440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3" name="Image 2" descr="Capture d’écran 2015-03-05 à 10.36.22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1244530"/>
            <a:ext cx="2868174" cy="816327"/>
          </a:xfrm>
          <a:prstGeom prst="rect">
            <a:avLst/>
          </a:prstGeom>
        </p:spPr>
      </p:pic>
      <p:pic>
        <p:nvPicPr>
          <p:cNvPr id="4" name="Image 3" descr="Capture d’écran 2015-03-05 à 11.19.23.pn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3323"/>
          <a:stretch/>
        </p:blipFill>
        <p:spPr>
          <a:xfrm>
            <a:off x="3635896" y="2603225"/>
            <a:ext cx="5508104" cy="753777"/>
          </a:xfrm>
          <a:prstGeom prst="rect">
            <a:avLst/>
          </a:prstGeom>
        </p:spPr>
      </p:pic>
      <p:pic>
        <p:nvPicPr>
          <p:cNvPr id="7" name="Image 6" descr="Capture d’écran 2015-03-05 à 11.25.20.png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319" r="71234" b="27785"/>
          <a:stretch/>
        </p:blipFill>
        <p:spPr>
          <a:xfrm>
            <a:off x="667512" y="5080124"/>
            <a:ext cx="2665515" cy="648072"/>
          </a:xfrm>
          <a:prstGeom prst="rect">
            <a:avLst/>
          </a:prstGeom>
        </p:spPr>
      </p:pic>
      <p:sp>
        <p:nvSpPr>
          <p:cNvPr id="9" name="ZoneTexte 8"/>
          <p:cNvSpPr txBox="1"/>
          <p:nvPr/>
        </p:nvSpPr>
        <p:spPr>
          <a:xfrm>
            <a:off x="3635896" y="4920686"/>
            <a:ext cx="520330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2000" dirty="0">
                <a:solidFill>
                  <a:srgbClr val="000000"/>
                </a:solidFill>
                <a:latin typeface="Arial"/>
                <a:cs typeface="Arial" charset="0"/>
              </a:rPr>
              <a:t>1</a:t>
            </a:r>
            <a:r>
              <a:rPr lang="en-US" sz="2000" baseline="30000" dirty="0">
                <a:solidFill>
                  <a:srgbClr val="000000"/>
                </a:solidFill>
                <a:latin typeface="Arial"/>
                <a:cs typeface="Arial" charset="0"/>
              </a:rPr>
              <a:t>ère</a:t>
            </a:r>
            <a:r>
              <a:rPr lang="en-US" sz="2000" dirty="0">
                <a:solidFill>
                  <a:srgbClr val="000000"/>
                </a:solidFill>
                <a:latin typeface="Arial"/>
                <a:cs typeface="Arial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/>
                <a:cs typeface="Arial" charset="0"/>
              </a:rPr>
              <a:t>lettre</a:t>
            </a:r>
            <a:r>
              <a:rPr lang="en-US" sz="2000" dirty="0">
                <a:solidFill>
                  <a:srgbClr val="000000"/>
                </a:solidFill>
                <a:latin typeface="Arial"/>
                <a:cs typeface="Arial" charset="0"/>
              </a:rPr>
              <a:t> du Nom </a:t>
            </a:r>
          </a:p>
          <a:p>
            <a:pPr defTabSz="914400"/>
            <a:r>
              <a:rPr lang="en-US" sz="2000" dirty="0">
                <a:solidFill>
                  <a:srgbClr val="000000"/>
                </a:solidFill>
                <a:latin typeface="Arial"/>
                <a:cs typeface="Arial" charset="0"/>
              </a:rPr>
              <a:t>1</a:t>
            </a:r>
            <a:r>
              <a:rPr lang="en-US" sz="2000" baseline="30000" dirty="0">
                <a:solidFill>
                  <a:srgbClr val="000000"/>
                </a:solidFill>
                <a:latin typeface="Arial"/>
                <a:cs typeface="Arial" charset="0"/>
              </a:rPr>
              <a:t>ére</a:t>
            </a:r>
            <a:r>
              <a:rPr lang="en-US" sz="2000" dirty="0">
                <a:solidFill>
                  <a:srgbClr val="000000"/>
                </a:solidFill>
                <a:latin typeface="Arial"/>
                <a:cs typeface="Arial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/>
                <a:cs typeface="Arial" charset="0"/>
              </a:rPr>
              <a:t>lettre</a:t>
            </a:r>
            <a:r>
              <a:rPr lang="en-US" sz="2000" dirty="0">
                <a:solidFill>
                  <a:srgbClr val="000000"/>
                </a:solidFill>
                <a:latin typeface="Arial"/>
                <a:cs typeface="Arial" charset="0"/>
              </a:rPr>
              <a:t> du </a:t>
            </a:r>
            <a:r>
              <a:rPr lang="en-US" sz="2000" dirty="0" err="1">
                <a:solidFill>
                  <a:srgbClr val="000000"/>
                </a:solidFill>
                <a:latin typeface="Arial"/>
                <a:cs typeface="Arial" charset="0"/>
              </a:rPr>
              <a:t>Prénom</a:t>
            </a:r>
            <a:endParaRPr lang="en-US" sz="2000" dirty="0">
              <a:solidFill>
                <a:srgbClr val="000000"/>
              </a:solidFill>
              <a:latin typeface="Arial"/>
              <a:cs typeface="Arial" charset="0"/>
            </a:endParaRPr>
          </a:p>
          <a:p>
            <a:pPr defTabSz="914400"/>
            <a:r>
              <a:rPr lang="en-US" sz="2000" dirty="0">
                <a:solidFill>
                  <a:srgbClr val="000000"/>
                </a:solidFill>
                <a:latin typeface="Arial"/>
                <a:cs typeface="Arial" charset="0"/>
              </a:rPr>
              <a:t>+ 10 </a:t>
            </a:r>
            <a:r>
              <a:rPr lang="en-US" sz="2000" dirty="0" err="1">
                <a:solidFill>
                  <a:srgbClr val="000000"/>
                </a:solidFill>
                <a:latin typeface="Arial"/>
                <a:cs typeface="Arial" charset="0"/>
              </a:rPr>
              <a:t>caractères</a:t>
            </a:r>
            <a:r>
              <a:rPr lang="en-US" sz="2000" dirty="0">
                <a:solidFill>
                  <a:srgbClr val="000000"/>
                </a:solidFill>
                <a:latin typeface="Arial"/>
                <a:cs typeface="Arial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/>
                <a:cs typeface="Arial" charset="0"/>
              </a:rPr>
              <a:t>alphanumériques</a:t>
            </a:r>
            <a:r>
              <a:rPr lang="en-US" sz="2000" dirty="0">
                <a:solidFill>
                  <a:srgbClr val="000000"/>
                </a:solidFill>
                <a:latin typeface="Arial"/>
                <a:cs typeface="Arial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/>
                <a:cs typeface="Arial" charset="0"/>
              </a:rPr>
              <a:t>générés</a:t>
            </a:r>
            <a:r>
              <a:rPr lang="en-US" sz="2000" dirty="0">
                <a:solidFill>
                  <a:srgbClr val="000000"/>
                </a:solidFill>
                <a:latin typeface="Arial"/>
                <a:cs typeface="Arial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/>
                <a:cs typeface="Arial" charset="0"/>
              </a:rPr>
              <a:t>aléatoirement</a:t>
            </a:r>
            <a:r>
              <a:rPr lang="en-US" sz="2000" dirty="0">
                <a:solidFill>
                  <a:srgbClr val="000000"/>
                </a:solidFill>
                <a:latin typeface="Arial"/>
                <a:cs typeface="Arial" charset="0"/>
              </a:rPr>
              <a:t> par le soft</a:t>
            </a:r>
          </a:p>
          <a:p>
            <a:pPr defTabSz="914400"/>
            <a:endParaRPr lang="en-US" sz="2000" dirty="0">
              <a:solidFill>
                <a:srgbClr val="000000"/>
              </a:solidFill>
              <a:latin typeface="Arial"/>
              <a:cs typeface="Arial" charset="0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C7F8BD2-8BDC-FB48-A1B3-49E575E281D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38827" y="2071691"/>
            <a:ext cx="1854200" cy="520700"/>
          </a:xfrm>
          <a:prstGeom prst="rect">
            <a:avLst/>
          </a:prstGeom>
        </p:spPr>
      </p:pic>
      <p:sp>
        <p:nvSpPr>
          <p:cNvPr id="15" name="Ellipse 14">
            <a:extLst>
              <a:ext uri="{FF2B5EF4-FFF2-40B4-BE49-F238E27FC236}">
                <a16:creationId xmlns:a16="http://schemas.microsoft.com/office/drawing/2014/main" id="{E3FF41EB-6F0D-5A45-8F6B-CCF2231C2855}"/>
              </a:ext>
            </a:extLst>
          </p:cNvPr>
          <p:cNvSpPr/>
          <p:nvPr/>
        </p:nvSpPr>
        <p:spPr bwMode="auto">
          <a:xfrm>
            <a:off x="3799840" y="2071690"/>
            <a:ext cx="304800" cy="461959"/>
          </a:xfrm>
          <a:prstGeom prst="ellipse">
            <a:avLst/>
          </a:prstGeom>
          <a:solidFill>
            <a:schemeClr val="accent1">
              <a:alpha val="0"/>
            </a:schemeClr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3999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contenu 5"/>
          <p:cNvSpPr>
            <a:spLocks noGrp="1"/>
          </p:cNvSpPr>
          <p:nvPr>
            <p:ph sz="half" idx="1"/>
          </p:nvPr>
        </p:nvSpPr>
        <p:spPr>
          <a:xfrm>
            <a:off x="179512" y="1244529"/>
            <a:ext cx="8772830" cy="5352823"/>
          </a:xfrm>
          <a:solidFill>
            <a:srgbClr val="FFFFCC"/>
          </a:solidFill>
        </p:spPr>
        <p:txBody>
          <a:bodyPr/>
          <a:lstStyle/>
          <a:p>
            <a:pPr marL="400050" lvl="1" indent="0">
              <a:buNone/>
            </a:pPr>
            <a:endParaRPr lang="en-US" sz="2000" dirty="0">
              <a:solidFill>
                <a:srgbClr val="4597A0"/>
              </a:solidFill>
            </a:endParaRPr>
          </a:p>
          <a:p>
            <a:pPr marL="0" indent="0">
              <a:buNone/>
            </a:pPr>
            <a:endParaRPr lang="en-US" dirty="0">
              <a:solidFill>
                <a:srgbClr val="4597A0"/>
              </a:solidFill>
            </a:endParaRPr>
          </a:p>
          <a:p>
            <a:pPr marL="0" indent="0">
              <a:buNone/>
            </a:pPr>
            <a:endParaRPr lang="en-US" sz="2400" dirty="0">
              <a:solidFill>
                <a:srgbClr val="4597A0"/>
              </a:solidFill>
            </a:endParaRPr>
          </a:p>
        </p:txBody>
      </p:sp>
      <p:pic>
        <p:nvPicPr>
          <p:cNvPr id="10" name="Image 9" descr="Capture d’écran 2015-03-05 à 11.50.5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84028"/>
            <a:ext cx="9144000" cy="2999163"/>
          </a:xfrm>
          <a:prstGeom prst="rect">
            <a:avLst/>
          </a:prstGeom>
          <a:solidFill>
            <a:srgbClr val="FFFF00">
              <a:alpha val="50000"/>
            </a:srgbClr>
          </a:solidFill>
        </p:spPr>
      </p:pic>
      <p:sp>
        <p:nvSpPr>
          <p:cNvPr id="12" name="Ellipse 11"/>
          <p:cNvSpPr/>
          <p:nvPr/>
        </p:nvSpPr>
        <p:spPr bwMode="auto">
          <a:xfrm>
            <a:off x="30866" y="2658616"/>
            <a:ext cx="914400" cy="914400"/>
          </a:xfrm>
          <a:prstGeom prst="ellipse">
            <a:avLst/>
          </a:prstGeom>
          <a:solidFill>
            <a:schemeClr val="accent1">
              <a:alpha val="26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  <a:latin typeface="Arial" pitchFamily="34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78B1A582-CDAB-C245-9586-1681A4EAE7E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300"/>
          <a:stretch/>
        </p:blipFill>
        <p:spPr>
          <a:xfrm>
            <a:off x="30866" y="4616988"/>
            <a:ext cx="8933622" cy="852407"/>
          </a:xfrm>
          <a:prstGeom prst="rect">
            <a:avLst/>
          </a:prstGeom>
        </p:spPr>
      </p:pic>
      <p:sp>
        <p:nvSpPr>
          <p:cNvPr id="13" name="Ellipse 12"/>
          <p:cNvSpPr/>
          <p:nvPr/>
        </p:nvSpPr>
        <p:spPr bwMode="auto">
          <a:xfrm>
            <a:off x="7680416" y="4514482"/>
            <a:ext cx="1024253" cy="1148982"/>
          </a:xfrm>
          <a:prstGeom prst="ellipse">
            <a:avLst/>
          </a:prstGeom>
          <a:solidFill>
            <a:schemeClr val="accent1">
              <a:alpha val="26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  <a:latin typeface="Arial" pitchFamily="34" charset="0"/>
            </a:endParaRPr>
          </a:p>
        </p:txBody>
      </p:sp>
      <p:cxnSp>
        <p:nvCxnSpPr>
          <p:cNvPr id="14" name="Connecteur droit avec flèche 13"/>
          <p:cNvCxnSpPr>
            <a:cxnSpLocks/>
          </p:cNvCxnSpPr>
          <p:nvPr/>
        </p:nvCxnSpPr>
        <p:spPr bwMode="auto">
          <a:xfrm>
            <a:off x="786544" y="3429000"/>
            <a:ext cx="6981916" cy="1256556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5" name="ZoneTexte 14"/>
          <p:cNvSpPr txBox="1"/>
          <p:nvPr/>
        </p:nvSpPr>
        <p:spPr>
          <a:xfrm>
            <a:off x="510940" y="5818581"/>
            <a:ext cx="80144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>
                <a:solidFill>
                  <a:srgbClr val="4597A0"/>
                </a:solidFill>
              </a:rPr>
              <a:t>Coordonnées</a:t>
            </a:r>
            <a:r>
              <a:rPr lang="en-US" b="1" dirty="0">
                <a:solidFill>
                  <a:srgbClr val="4597A0"/>
                </a:solidFill>
              </a:rPr>
              <a:t>-patient (</a:t>
            </a:r>
            <a:r>
              <a:rPr lang="en-US" b="1" dirty="0" err="1">
                <a:solidFill>
                  <a:srgbClr val="4597A0"/>
                </a:solidFill>
              </a:rPr>
              <a:t>conservées</a:t>
            </a:r>
            <a:r>
              <a:rPr lang="en-US" b="1" dirty="0">
                <a:solidFill>
                  <a:srgbClr val="4597A0"/>
                </a:solidFill>
              </a:rPr>
              <a:t> </a:t>
            </a:r>
            <a:r>
              <a:rPr lang="en-US" b="1" dirty="0" err="1">
                <a:solidFill>
                  <a:srgbClr val="4597A0"/>
                </a:solidFill>
              </a:rPr>
              <a:t>à</a:t>
            </a:r>
            <a:r>
              <a:rPr lang="en-US" b="1" dirty="0">
                <a:solidFill>
                  <a:srgbClr val="4597A0"/>
                </a:solidFill>
              </a:rPr>
              <a:t> part) et code </a:t>
            </a:r>
            <a:r>
              <a:rPr lang="en-US" b="1" dirty="0" err="1">
                <a:solidFill>
                  <a:srgbClr val="4597A0"/>
                </a:solidFill>
              </a:rPr>
              <a:t>identifiant</a:t>
            </a:r>
            <a:r>
              <a:rPr lang="en-US" b="1" dirty="0">
                <a:solidFill>
                  <a:srgbClr val="4597A0"/>
                </a:solidFill>
              </a:rPr>
              <a:t> </a:t>
            </a:r>
          </a:p>
          <a:p>
            <a:r>
              <a:rPr lang="en-US" b="1" dirty="0" err="1">
                <a:solidFill>
                  <a:srgbClr val="4597A0"/>
                </a:solidFill>
              </a:rPr>
              <a:t>connus</a:t>
            </a:r>
            <a:r>
              <a:rPr lang="en-US" b="1" dirty="0">
                <a:solidFill>
                  <a:srgbClr val="4597A0"/>
                </a:solidFill>
              </a:rPr>
              <a:t> </a:t>
            </a:r>
            <a:r>
              <a:rPr lang="en-US" b="1" dirty="0" err="1">
                <a:solidFill>
                  <a:srgbClr val="4597A0"/>
                </a:solidFill>
              </a:rPr>
              <a:t>uniquement</a:t>
            </a:r>
            <a:r>
              <a:rPr lang="en-US" b="1" dirty="0">
                <a:solidFill>
                  <a:srgbClr val="4597A0"/>
                </a:solidFill>
              </a:rPr>
              <a:t> par le </a:t>
            </a:r>
            <a:r>
              <a:rPr lang="en-US" b="1" dirty="0" err="1">
                <a:solidFill>
                  <a:srgbClr val="4597A0"/>
                </a:solidFill>
              </a:rPr>
              <a:t>chirurgien</a:t>
            </a:r>
            <a:r>
              <a:rPr lang="en-US" b="1" dirty="0">
                <a:solidFill>
                  <a:srgbClr val="4597A0"/>
                </a:solidFill>
              </a:rPr>
              <a:t> </a:t>
            </a:r>
            <a:r>
              <a:rPr lang="en-US" b="1" dirty="0" err="1">
                <a:solidFill>
                  <a:srgbClr val="4597A0"/>
                </a:solidFill>
              </a:rPr>
              <a:t>opérateur</a:t>
            </a:r>
            <a:r>
              <a:rPr lang="en-US" b="1" dirty="0">
                <a:solidFill>
                  <a:srgbClr val="4597A0"/>
                </a:solidFill>
              </a:rPr>
              <a:t> et ARC (</a:t>
            </a:r>
            <a:r>
              <a:rPr lang="en-US" b="1" dirty="0" err="1">
                <a:solidFill>
                  <a:srgbClr val="4597A0"/>
                </a:solidFill>
              </a:rPr>
              <a:t>Suivi</a:t>
            </a:r>
            <a:r>
              <a:rPr lang="en-US" b="1" dirty="0">
                <a:solidFill>
                  <a:srgbClr val="4597A0"/>
                </a:solidFill>
              </a:rPr>
              <a:t>)</a:t>
            </a:r>
            <a:endParaRPr lang="en-US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52736"/>
          </a:xfrm>
          <a:gradFill>
            <a:gsLst>
              <a:gs pos="0">
                <a:srgbClr val="4FA9B5"/>
              </a:gs>
              <a:gs pos="65000">
                <a:schemeClr val="bg1">
                  <a:shade val="90000"/>
                  <a:satMod val="375000"/>
                </a:schemeClr>
              </a:gs>
              <a:gs pos="100000">
                <a:schemeClr val="bg2">
                  <a:tint val="88000"/>
                  <a:satMod val="400000"/>
                </a:schemeClr>
              </a:gs>
            </a:gsLst>
            <a:lin ang="5400000" scaled="0"/>
          </a:gradFill>
        </p:spPr>
        <p:txBody>
          <a:bodyPr/>
          <a:lstStyle/>
          <a:p>
            <a:pPr algn="r"/>
            <a:r>
              <a:rPr lang="en-US" sz="3600" b="1" dirty="0">
                <a:solidFill>
                  <a:srgbClr val="4597A0"/>
                </a:solidFill>
              </a:rPr>
              <a:t>           </a:t>
            </a:r>
            <a:r>
              <a:rPr lang="en-US" sz="3600" dirty="0">
                <a:solidFill>
                  <a:srgbClr val="4597A0"/>
                </a:solidFill>
              </a:rPr>
              <a:t>Online System / data protection</a:t>
            </a:r>
          </a:p>
        </p:txBody>
      </p:sp>
      <p:pic>
        <p:nvPicPr>
          <p:cNvPr id="5" name="Picture 2" descr="C:\Users\Jean-François\Documents\HERNIE CLUB HERNIE\LOGO\LOGO OFFICIEL en définition maximale\logo_Club_Hernie_final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3546" y="103015"/>
            <a:ext cx="1510477" cy="877716"/>
          </a:xfrm>
          <a:prstGeom prst="rect">
            <a:avLst/>
          </a:prstGeom>
          <a:noFill/>
        </p:spPr>
      </p:pic>
      <p:cxnSp>
        <p:nvCxnSpPr>
          <p:cNvPr id="8" name="Connecteur droit 7"/>
          <p:cNvCxnSpPr/>
          <p:nvPr/>
        </p:nvCxnSpPr>
        <p:spPr bwMode="auto">
          <a:xfrm>
            <a:off x="0" y="1052736"/>
            <a:ext cx="91440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42070883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15505"/>
            <a:ext cx="9141599" cy="1052736"/>
          </a:xfrm>
          <a:gradFill>
            <a:gsLst>
              <a:gs pos="0">
                <a:srgbClr val="4FA9B5"/>
              </a:gs>
              <a:gs pos="65000">
                <a:schemeClr val="bg1">
                  <a:shade val="90000"/>
                  <a:satMod val="375000"/>
                </a:schemeClr>
              </a:gs>
              <a:gs pos="100000">
                <a:schemeClr val="bg2">
                  <a:tint val="88000"/>
                  <a:satMod val="400000"/>
                </a:schemeClr>
              </a:gs>
            </a:gsLst>
            <a:lin ang="5400000" scaled="0"/>
          </a:gradFill>
        </p:spPr>
        <p:txBody>
          <a:bodyPr/>
          <a:lstStyle/>
          <a:p>
            <a:r>
              <a:rPr lang="en-US" sz="2800" dirty="0">
                <a:solidFill>
                  <a:srgbClr val="4597A0"/>
                </a:solidFill>
              </a:rPr>
              <a:t>		                                  Rigueur de </a:t>
            </a:r>
            <a:r>
              <a:rPr lang="en-US" sz="2800" dirty="0" err="1">
                <a:solidFill>
                  <a:srgbClr val="4597A0"/>
                </a:solidFill>
              </a:rPr>
              <a:t>suivi</a:t>
            </a:r>
            <a:endParaRPr lang="en-US" sz="2800" b="1" dirty="0">
              <a:solidFill>
                <a:srgbClr val="4597A0"/>
              </a:solidFill>
            </a:endParaRPr>
          </a:p>
        </p:txBody>
      </p:sp>
      <p:sp>
        <p:nvSpPr>
          <p:cNvPr id="6" name="Espace réservé du contenu 5"/>
          <p:cNvSpPr>
            <a:spLocks noGrp="1"/>
          </p:cNvSpPr>
          <p:nvPr>
            <p:ph sz="half" idx="1"/>
          </p:nvPr>
        </p:nvSpPr>
        <p:spPr>
          <a:xfrm>
            <a:off x="251520" y="1207293"/>
            <a:ext cx="8640960" cy="5390059"/>
          </a:xfrm>
          <a:solidFill>
            <a:srgbClr val="FFFFCC"/>
          </a:solidFill>
        </p:spPr>
        <p:txBody>
          <a:bodyPr/>
          <a:lstStyle/>
          <a:p>
            <a:pPr marL="0" indent="0">
              <a:buNone/>
            </a:pPr>
            <a:r>
              <a:rPr lang="en-US" sz="2400" b="1" dirty="0">
                <a:solidFill>
                  <a:srgbClr val="4597A0"/>
                </a:solidFill>
              </a:rPr>
              <a:t>2. </a:t>
            </a:r>
            <a:r>
              <a:rPr lang="fr-FR" sz="2400" b="1" dirty="0">
                <a:solidFill>
                  <a:srgbClr val="4597A0"/>
                </a:solidFill>
              </a:rPr>
              <a:t>Contrôle des résultats (1, 2 et 5 ans)</a:t>
            </a:r>
          </a:p>
          <a:p>
            <a:pPr marL="800100" lvl="2" indent="0">
              <a:buNone/>
            </a:pPr>
            <a:endParaRPr lang="fr-FR" b="1" dirty="0">
              <a:solidFill>
                <a:srgbClr val="808080"/>
              </a:solidFill>
            </a:endParaRPr>
          </a:p>
          <a:p>
            <a:pPr lvl="2" indent="-342900"/>
            <a:r>
              <a:rPr lang="fr-FR" b="1" dirty="0">
                <a:solidFill>
                  <a:srgbClr val="808080"/>
                </a:solidFill>
              </a:rPr>
              <a:t>TEC (</a:t>
            </a:r>
            <a:r>
              <a:rPr lang="fr-FR" dirty="0">
                <a:solidFill>
                  <a:srgbClr val="808080"/>
                </a:solidFill>
              </a:rPr>
              <a:t>Technicienne d’études cliniques)</a:t>
            </a:r>
          </a:p>
          <a:p>
            <a:pPr lvl="2" indent="-342900"/>
            <a:r>
              <a:rPr lang="fr-FR" b="1" dirty="0">
                <a:solidFill>
                  <a:srgbClr val="808080"/>
                </a:solidFill>
              </a:rPr>
              <a:t>Indépendante </a:t>
            </a:r>
            <a:r>
              <a:rPr lang="fr-FR" dirty="0">
                <a:solidFill>
                  <a:srgbClr val="808080"/>
                </a:solidFill>
              </a:rPr>
              <a:t>des opérateurs </a:t>
            </a:r>
          </a:p>
          <a:p>
            <a:pPr lvl="2" indent="-342900"/>
            <a:r>
              <a:rPr lang="fr-FR" b="1" dirty="0">
                <a:solidFill>
                  <a:schemeClr val="bg1">
                    <a:lumMod val="50000"/>
                  </a:schemeClr>
                </a:solidFill>
              </a:rPr>
              <a:t>En aveugle </a:t>
            </a:r>
            <a:r>
              <a:rPr lang="fr-FR" dirty="0">
                <a:solidFill>
                  <a:srgbClr val="808080"/>
                </a:solidFill>
              </a:rPr>
              <a:t>/ technique utilisée (</a:t>
            </a:r>
            <a:r>
              <a:rPr lang="fr-FR" dirty="0" err="1">
                <a:solidFill>
                  <a:srgbClr val="808080"/>
                </a:solidFill>
              </a:rPr>
              <a:t>blinded</a:t>
            </a:r>
            <a:r>
              <a:rPr lang="fr-FR" dirty="0">
                <a:solidFill>
                  <a:srgbClr val="808080"/>
                </a:solidFill>
              </a:rPr>
              <a:t>)</a:t>
            </a:r>
          </a:p>
          <a:p>
            <a:pPr marL="800100" lvl="2" indent="0">
              <a:buNone/>
            </a:pPr>
            <a:endParaRPr lang="fr-FR" dirty="0">
              <a:solidFill>
                <a:srgbClr val="808080"/>
              </a:solidFill>
            </a:endParaRPr>
          </a:p>
          <a:p>
            <a:pPr lvl="2" indent="-342900"/>
            <a:r>
              <a:rPr lang="fr-FR" b="1" dirty="0">
                <a:solidFill>
                  <a:srgbClr val="808080"/>
                </a:solidFill>
              </a:rPr>
              <a:t>Questionnaire téléphonique validé </a:t>
            </a:r>
          </a:p>
          <a:p>
            <a:pPr marL="1714500" lvl="4" indent="0">
              <a:buNone/>
            </a:pPr>
            <a:r>
              <a:rPr lang="fr-FR" dirty="0">
                <a:solidFill>
                  <a:srgbClr val="808080"/>
                </a:solidFill>
              </a:rPr>
              <a:t>en cas de symptômes =&gt; Cs</a:t>
            </a:r>
          </a:p>
          <a:p>
            <a:pPr marL="1714500" lvl="4" indent="0">
              <a:buNone/>
            </a:pPr>
            <a:r>
              <a:rPr lang="fr-FR" dirty="0">
                <a:solidFill>
                  <a:srgbClr val="808080"/>
                </a:solidFill>
              </a:rPr>
              <a:t>Récidives </a:t>
            </a:r>
            <a:r>
              <a:rPr lang="fr-FR" sz="1600" dirty="0">
                <a:solidFill>
                  <a:srgbClr val="808080"/>
                </a:solidFill>
              </a:rPr>
              <a:t>O/N</a:t>
            </a:r>
          </a:p>
          <a:p>
            <a:pPr lvl="2" indent="-342900"/>
            <a:endParaRPr lang="fr-FR" b="1" dirty="0">
              <a:solidFill>
                <a:srgbClr val="808080"/>
              </a:solidFill>
            </a:endParaRPr>
          </a:p>
          <a:p>
            <a:pPr lvl="2" indent="-342900"/>
            <a:r>
              <a:rPr lang="fr-FR" b="1" dirty="0">
                <a:solidFill>
                  <a:srgbClr val="808080"/>
                </a:solidFill>
              </a:rPr>
              <a:t>Douleur chronique</a:t>
            </a:r>
          </a:p>
          <a:p>
            <a:pPr marL="1543050" lvl="3" indent="-285750"/>
            <a:r>
              <a:rPr lang="fr-FR" dirty="0">
                <a:solidFill>
                  <a:srgbClr val="808080"/>
                </a:solidFill>
              </a:rPr>
              <a:t>Comparaison</a:t>
            </a:r>
            <a:r>
              <a:rPr lang="fr-FR" b="1" dirty="0">
                <a:solidFill>
                  <a:srgbClr val="808080"/>
                </a:solidFill>
              </a:rPr>
              <a:t> EVA et </a:t>
            </a:r>
            <a:r>
              <a:rPr lang="fr-FR" dirty="0">
                <a:solidFill>
                  <a:srgbClr val="808080"/>
                </a:solidFill>
              </a:rPr>
              <a:t>QOL</a:t>
            </a:r>
            <a:r>
              <a:rPr lang="fr-FR" b="1" dirty="0">
                <a:solidFill>
                  <a:srgbClr val="808080"/>
                </a:solidFill>
              </a:rPr>
              <a:t> </a:t>
            </a:r>
            <a:r>
              <a:rPr lang="fr-FR" b="1" dirty="0" err="1">
                <a:solidFill>
                  <a:srgbClr val="808080"/>
                </a:solidFill>
              </a:rPr>
              <a:t>postop</a:t>
            </a:r>
            <a:r>
              <a:rPr lang="fr-FR" b="1" dirty="0">
                <a:solidFill>
                  <a:srgbClr val="808080"/>
                </a:solidFill>
              </a:rPr>
              <a:t> / </a:t>
            </a:r>
            <a:r>
              <a:rPr lang="fr-FR" dirty="0">
                <a:solidFill>
                  <a:srgbClr val="808080"/>
                </a:solidFill>
              </a:rPr>
              <a:t>QOL</a:t>
            </a:r>
            <a:r>
              <a:rPr lang="fr-FR" b="1" dirty="0">
                <a:solidFill>
                  <a:srgbClr val="808080"/>
                </a:solidFill>
              </a:rPr>
              <a:t> </a:t>
            </a:r>
            <a:r>
              <a:rPr lang="fr-FR" b="1" dirty="0" err="1">
                <a:solidFill>
                  <a:srgbClr val="808080"/>
                </a:solidFill>
              </a:rPr>
              <a:t>préop</a:t>
            </a:r>
            <a:r>
              <a:rPr lang="fr-FR" b="1" dirty="0">
                <a:solidFill>
                  <a:srgbClr val="808080"/>
                </a:solidFill>
              </a:rPr>
              <a:t> (</a:t>
            </a:r>
            <a:r>
              <a:rPr lang="fr-FR" b="1" dirty="0" err="1">
                <a:solidFill>
                  <a:srgbClr val="808080"/>
                </a:solidFill>
              </a:rPr>
              <a:t>baseline</a:t>
            </a:r>
            <a:r>
              <a:rPr lang="fr-FR" b="1" dirty="0">
                <a:solidFill>
                  <a:srgbClr val="808080"/>
                </a:solidFill>
              </a:rPr>
              <a:t>)</a:t>
            </a:r>
          </a:p>
          <a:p>
            <a:pPr marL="1543050" lvl="3" indent="-285750"/>
            <a:r>
              <a:rPr lang="fr-FR" dirty="0">
                <a:solidFill>
                  <a:srgbClr val="808080"/>
                </a:solidFill>
              </a:rPr>
              <a:t>Même questionnaire </a:t>
            </a:r>
            <a:r>
              <a:rPr lang="fr-FR" b="1" dirty="0">
                <a:solidFill>
                  <a:srgbClr val="808080"/>
                </a:solidFill>
              </a:rPr>
              <a:t>pré-op, M1, A1, A2, A5</a:t>
            </a:r>
          </a:p>
          <a:p>
            <a:pPr marL="1714500" lvl="4" indent="0">
              <a:buNone/>
            </a:pPr>
            <a:endParaRPr lang="en-US" dirty="0">
              <a:solidFill>
                <a:srgbClr val="808080"/>
              </a:solidFill>
            </a:endParaRPr>
          </a:p>
          <a:p>
            <a:pPr marL="800100" lvl="2" indent="0">
              <a:buNone/>
            </a:pPr>
            <a:endParaRPr lang="en-US" b="1" dirty="0">
              <a:solidFill>
                <a:srgbClr val="808080"/>
              </a:solidFill>
            </a:endParaRPr>
          </a:p>
          <a:p>
            <a:pPr marL="800100" lvl="2" indent="0">
              <a:buNone/>
            </a:pPr>
            <a:endParaRPr lang="en-US" u="sng" dirty="0">
              <a:solidFill>
                <a:srgbClr val="808080"/>
              </a:solidFill>
            </a:endParaRPr>
          </a:p>
          <a:p>
            <a:pPr marL="0" indent="0">
              <a:buNone/>
            </a:pPr>
            <a:endParaRPr lang="en-US" sz="2400" dirty="0">
              <a:solidFill>
                <a:srgbClr val="4597A0"/>
              </a:solidFill>
            </a:endParaRPr>
          </a:p>
          <a:p>
            <a:pPr marL="400050" lvl="1" indent="0">
              <a:buNone/>
            </a:pPr>
            <a:r>
              <a:rPr lang="en-US" dirty="0">
                <a:solidFill>
                  <a:srgbClr val="808080"/>
                </a:solidFill>
              </a:rPr>
              <a:t>					</a:t>
            </a:r>
            <a:endParaRPr lang="en-US" sz="1600" b="1" dirty="0">
              <a:solidFill>
                <a:srgbClr val="808080"/>
              </a:solidFill>
            </a:endParaRPr>
          </a:p>
          <a:p>
            <a:pPr marL="400050" lvl="1" indent="0">
              <a:buNone/>
            </a:pPr>
            <a:endParaRPr lang="en-US" sz="2000" dirty="0">
              <a:solidFill>
                <a:srgbClr val="4597A0"/>
              </a:solidFill>
            </a:endParaRPr>
          </a:p>
          <a:p>
            <a:pPr marL="0" indent="0">
              <a:buNone/>
            </a:pPr>
            <a:endParaRPr lang="en-US" dirty="0">
              <a:solidFill>
                <a:srgbClr val="4597A0"/>
              </a:solidFill>
            </a:endParaRPr>
          </a:p>
          <a:p>
            <a:pPr marL="0" indent="0">
              <a:buNone/>
            </a:pPr>
            <a:endParaRPr lang="en-US" sz="2400" dirty="0">
              <a:solidFill>
                <a:srgbClr val="4597A0"/>
              </a:solidFill>
            </a:endParaRPr>
          </a:p>
        </p:txBody>
      </p:sp>
      <p:pic>
        <p:nvPicPr>
          <p:cNvPr id="5" name="Picture 2" descr="C:\Users\Jean-François\Documents\HERNIE CLUB HERNIE\LOGO\LOGO OFFICIEL en définition maximale\logo_Club_Hernie_final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46" y="103015"/>
            <a:ext cx="1510477" cy="877716"/>
          </a:xfrm>
          <a:prstGeom prst="rect">
            <a:avLst/>
          </a:prstGeom>
          <a:noFill/>
        </p:spPr>
      </p:pic>
      <p:cxnSp>
        <p:nvCxnSpPr>
          <p:cNvPr id="8" name="Connecteur droit 7"/>
          <p:cNvCxnSpPr/>
          <p:nvPr/>
        </p:nvCxnSpPr>
        <p:spPr bwMode="auto">
          <a:xfrm>
            <a:off x="0" y="1052736"/>
            <a:ext cx="91440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3462658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7504" y="0"/>
            <a:ext cx="8928992" cy="1052736"/>
          </a:xfrm>
          <a:gradFill>
            <a:gsLst>
              <a:gs pos="0">
                <a:srgbClr val="4FA9B5"/>
              </a:gs>
              <a:gs pos="65000">
                <a:schemeClr val="bg1">
                  <a:shade val="90000"/>
                  <a:satMod val="375000"/>
                </a:schemeClr>
              </a:gs>
              <a:gs pos="100000">
                <a:schemeClr val="bg2">
                  <a:tint val="88000"/>
                  <a:satMod val="400000"/>
                </a:schemeClr>
              </a:gs>
            </a:gsLst>
            <a:lin ang="5400000" scaled="0"/>
          </a:gradFill>
        </p:spPr>
        <p:txBody>
          <a:bodyPr/>
          <a:lstStyle/>
          <a:p>
            <a:r>
              <a:rPr lang="en-US" sz="2800" dirty="0">
                <a:solidFill>
                  <a:srgbClr val="4597A0"/>
                </a:solidFill>
              </a:rPr>
              <a:t>					Rigueur de </a:t>
            </a:r>
            <a:r>
              <a:rPr lang="en-US" sz="2800" dirty="0" err="1">
                <a:solidFill>
                  <a:srgbClr val="4597A0"/>
                </a:solidFill>
              </a:rPr>
              <a:t>contrôle</a:t>
            </a:r>
            <a:endParaRPr lang="en-US" sz="2800" b="1" dirty="0">
              <a:solidFill>
                <a:srgbClr val="4597A0"/>
              </a:solidFill>
            </a:endParaRPr>
          </a:p>
        </p:txBody>
      </p:sp>
      <p:sp>
        <p:nvSpPr>
          <p:cNvPr id="6" name="Espace réservé du contenu 5"/>
          <p:cNvSpPr>
            <a:spLocks noGrp="1"/>
          </p:cNvSpPr>
          <p:nvPr>
            <p:ph sz="half" idx="1"/>
          </p:nvPr>
        </p:nvSpPr>
        <p:spPr>
          <a:xfrm>
            <a:off x="107504" y="1207293"/>
            <a:ext cx="8856984" cy="5318051"/>
          </a:xfrm>
          <a:solidFill>
            <a:srgbClr val="FFFFCC"/>
          </a:solidFill>
        </p:spPr>
        <p:txBody>
          <a:bodyPr/>
          <a:lstStyle/>
          <a:p>
            <a:pPr marL="0" indent="0">
              <a:buNone/>
            </a:pPr>
            <a:r>
              <a:rPr lang="en-US" sz="2400" b="1" dirty="0">
                <a:solidFill>
                  <a:srgbClr val="4597A0"/>
                </a:solidFill>
              </a:rPr>
              <a:t>3. </a:t>
            </a:r>
            <a:r>
              <a:rPr lang="en-US" sz="2400" b="1" dirty="0" err="1">
                <a:solidFill>
                  <a:srgbClr val="4597A0"/>
                </a:solidFill>
              </a:rPr>
              <a:t>Rétrocontrôle</a:t>
            </a:r>
            <a:r>
              <a:rPr lang="en-US" sz="2400" b="1" dirty="0">
                <a:solidFill>
                  <a:srgbClr val="4597A0"/>
                </a:solidFill>
              </a:rPr>
              <a:t> des suites </a:t>
            </a:r>
            <a:r>
              <a:rPr lang="en-US" sz="2400" b="1" dirty="0" err="1">
                <a:solidFill>
                  <a:srgbClr val="4597A0"/>
                </a:solidFill>
              </a:rPr>
              <a:t>opératoires</a:t>
            </a:r>
            <a:endParaRPr lang="en-US" sz="2400" b="1" dirty="0">
              <a:solidFill>
                <a:srgbClr val="4597A0"/>
              </a:solidFill>
            </a:endParaRPr>
          </a:p>
          <a:p>
            <a:pPr marL="800100" lvl="2" indent="0">
              <a:buNone/>
            </a:pPr>
            <a:endParaRPr lang="en-US" b="1" dirty="0">
              <a:solidFill>
                <a:srgbClr val="808080"/>
              </a:solidFill>
            </a:endParaRPr>
          </a:p>
          <a:p>
            <a:pPr lvl="2" indent="-342900"/>
            <a:r>
              <a:rPr lang="en-US" b="1" dirty="0">
                <a:solidFill>
                  <a:srgbClr val="808080"/>
                </a:solidFill>
              </a:rPr>
              <a:t>TEC</a:t>
            </a:r>
            <a:endParaRPr lang="en-US" dirty="0">
              <a:solidFill>
                <a:srgbClr val="808080"/>
              </a:solidFill>
            </a:endParaRPr>
          </a:p>
          <a:p>
            <a:pPr lvl="2" indent="-342900"/>
            <a:r>
              <a:rPr lang="en-US" b="1" dirty="0" err="1">
                <a:solidFill>
                  <a:srgbClr val="808080"/>
                </a:solidFill>
              </a:rPr>
              <a:t>Lors</a:t>
            </a:r>
            <a:r>
              <a:rPr lang="en-US" b="1" dirty="0">
                <a:solidFill>
                  <a:srgbClr val="808080"/>
                </a:solidFill>
              </a:rPr>
              <a:t> de </a:t>
            </a:r>
            <a:r>
              <a:rPr lang="en-US" b="1" dirty="0" err="1">
                <a:solidFill>
                  <a:srgbClr val="808080"/>
                </a:solidFill>
              </a:rPr>
              <a:t>l’entretien</a:t>
            </a:r>
            <a:r>
              <a:rPr lang="en-US" b="1" dirty="0">
                <a:solidFill>
                  <a:srgbClr val="808080"/>
                </a:solidFill>
              </a:rPr>
              <a:t> </a:t>
            </a:r>
            <a:r>
              <a:rPr lang="en-US" b="1" dirty="0" err="1">
                <a:solidFill>
                  <a:srgbClr val="808080"/>
                </a:solidFill>
              </a:rPr>
              <a:t>téléphonique</a:t>
            </a:r>
            <a:r>
              <a:rPr lang="en-US" b="1" dirty="0">
                <a:solidFill>
                  <a:srgbClr val="808080"/>
                </a:solidFill>
              </a:rPr>
              <a:t> </a:t>
            </a:r>
            <a:r>
              <a:rPr lang="en-US" dirty="0">
                <a:solidFill>
                  <a:srgbClr val="808080"/>
                </a:solidFill>
              </a:rPr>
              <a:t>avec le patient</a:t>
            </a:r>
          </a:p>
          <a:p>
            <a:pPr lvl="2" indent="-342900"/>
            <a:r>
              <a:rPr lang="en-US" b="1" dirty="0">
                <a:solidFill>
                  <a:srgbClr val="808080"/>
                </a:solidFill>
              </a:rPr>
              <a:t>Validation qualitative </a:t>
            </a:r>
            <a:r>
              <a:rPr lang="en-US" dirty="0">
                <a:solidFill>
                  <a:srgbClr val="808080"/>
                </a:solidFill>
              </a:rPr>
              <a:t>des suites </a:t>
            </a:r>
            <a:r>
              <a:rPr lang="en-US" dirty="0" err="1">
                <a:solidFill>
                  <a:srgbClr val="808080"/>
                </a:solidFill>
              </a:rPr>
              <a:t>opératoires</a:t>
            </a:r>
            <a:r>
              <a:rPr lang="en-US" dirty="0">
                <a:solidFill>
                  <a:srgbClr val="808080"/>
                </a:solidFill>
              </a:rPr>
              <a:t> </a:t>
            </a:r>
          </a:p>
          <a:p>
            <a:pPr lvl="2" indent="-342900"/>
            <a:r>
              <a:rPr lang="en-US" b="1" dirty="0" err="1">
                <a:solidFill>
                  <a:srgbClr val="808080"/>
                </a:solidFill>
              </a:rPr>
              <a:t>Conformité</a:t>
            </a:r>
            <a:r>
              <a:rPr lang="en-US" dirty="0">
                <a:solidFill>
                  <a:srgbClr val="808080"/>
                </a:solidFill>
              </a:rPr>
              <a:t> avec la </a:t>
            </a:r>
            <a:r>
              <a:rPr lang="en-US" dirty="0" err="1">
                <a:solidFill>
                  <a:srgbClr val="808080"/>
                </a:solidFill>
              </a:rPr>
              <a:t>saisie</a:t>
            </a:r>
            <a:r>
              <a:rPr lang="en-US" dirty="0">
                <a:solidFill>
                  <a:srgbClr val="808080"/>
                </a:solidFill>
              </a:rPr>
              <a:t> </a:t>
            </a:r>
            <a:r>
              <a:rPr lang="en-US" dirty="0" err="1">
                <a:solidFill>
                  <a:srgbClr val="808080"/>
                </a:solidFill>
              </a:rPr>
              <a:t>effectuée</a:t>
            </a:r>
            <a:r>
              <a:rPr lang="en-US" dirty="0">
                <a:solidFill>
                  <a:srgbClr val="808080"/>
                </a:solidFill>
              </a:rPr>
              <a:t> par </a:t>
            </a:r>
            <a:r>
              <a:rPr lang="en-US" dirty="0" err="1">
                <a:solidFill>
                  <a:srgbClr val="808080"/>
                </a:solidFill>
              </a:rPr>
              <a:t>l’opérateur</a:t>
            </a:r>
            <a:endParaRPr lang="en-US" dirty="0">
              <a:solidFill>
                <a:srgbClr val="808080"/>
              </a:solidFill>
            </a:endParaRPr>
          </a:p>
          <a:p>
            <a:pPr lvl="2" indent="-342900"/>
            <a:endParaRPr lang="en-US" dirty="0">
              <a:solidFill>
                <a:srgbClr val="808080"/>
              </a:solidFill>
            </a:endParaRPr>
          </a:p>
          <a:p>
            <a:pPr lvl="2" indent="-342900"/>
            <a:endParaRPr lang="en-US" dirty="0">
              <a:solidFill>
                <a:srgbClr val="808080"/>
              </a:solidFill>
            </a:endParaRPr>
          </a:p>
          <a:p>
            <a:pPr marL="1257300" lvl="3" indent="0">
              <a:buNone/>
            </a:pPr>
            <a:r>
              <a:rPr lang="en-US" sz="2400" b="1" dirty="0">
                <a:solidFill>
                  <a:srgbClr val="808080"/>
                </a:solidFill>
              </a:rPr>
              <a:t>= &gt; </a:t>
            </a:r>
            <a:r>
              <a:rPr lang="en-US" sz="2400" b="1" dirty="0" err="1">
                <a:solidFill>
                  <a:srgbClr val="808080"/>
                </a:solidFill>
              </a:rPr>
              <a:t>Contrôle</a:t>
            </a:r>
            <a:r>
              <a:rPr lang="en-US" sz="2400" b="1" dirty="0">
                <a:solidFill>
                  <a:srgbClr val="808080"/>
                </a:solidFill>
              </a:rPr>
              <a:t> </a:t>
            </a:r>
            <a:r>
              <a:rPr lang="en-US" sz="2400" dirty="0">
                <a:solidFill>
                  <a:srgbClr val="808080"/>
                </a:solidFill>
              </a:rPr>
              <a:t>du dossier source </a:t>
            </a:r>
            <a:r>
              <a:rPr lang="en-US" sz="2400" dirty="0" err="1">
                <a:solidFill>
                  <a:srgbClr val="808080"/>
                </a:solidFill>
              </a:rPr>
              <a:t>si</a:t>
            </a:r>
            <a:r>
              <a:rPr lang="en-US" sz="2400" dirty="0">
                <a:solidFill>
                  <a:srgbClr val="808080"/>
                </a:solidFill>
              </a:rPr>
              <a:t> discordance</a:t>
            </a:r>
          </a:p>
          <a:p>
            <a:pPr marL="800100" lvl="2" indent="0">
              <a:buNone/>
            </a:pPr>
            <a:endParaRPr lang="en-US" b="1" dirty="0">
              <a:solidFill>
                <a:srgbClr val="808080"/>
              </a:solidFill>
            </a:endParaRPr>
          </a:p>
          <a:p>
            <a:pPr marL="800100" lvl="2" indent="0">
              <a:buNone/>
            </a:pPr>
            <a:endParaRPr lang="en-US" u="sng" dirty="0">
              <a:solidFill>
                <a:srgbClr val="808080"/>
              </a:solidFill>
            </a:endParaRPr>
          </a:p>
          <a:p>
            <a:pPr marL="0" indent="0">
              <a:buNone/>
            </a:pPr>
            <a:endParaRPr lang="en-US" sz="2400" dirty="0">
              <a:solidFill>
                <a:srgbClr val="4597A0"/>
              </a:solidFill>
            </a:endParaRPr>
          </a:p>
          <a:p>
            <a:pPr marL="400050" lvl="1" indent="0">
              <a:buNone/>
            </a:pPr>
            <a:r>
              <a:rPr lang="en-US" dirty="0">
                <a:solidFill>
                  <a:srgbClr val="808080"/>
                </a:solidFill>
              </a:rPr>
              <a:t>					</a:t>
            </a:r>
            <a:endParaRPr lang="en-US" sz="1600" b="1" dirty="0">
              <a:solidFill>
                <a:srgbClr val="808080"/>
              </a:solidFill>
            </a:endParaRPr>
          </a:p>
          <a:p>
            <a:pPr marL="400050" lvl="1" indent="0">
              <a:buNone/>
            </a:pPr>
            <a:endParaRPr lang="en-US" sz="2000" dirty="0">
              <a:solidFill>
                <a:srgbClr val="4597A0"/>
              </a:solidFill>
            </a:endParaRPr>
          </a:p>
          <a:p>
            <a:pPr marL="0" indent="0">
              <a:buNone/>
            </a:pPr>
            <a:endParaRPr lang="en-US" dirty="0">
              <a:solidFill>
                <a:srgbClr val="4597A0"/>
              </a:solidFill>
            </a:endParaRPr>
          </a:p>
          <a:p>
            <a:pPr marL="0" indent="0">
              <a:buNone/>
            </a:pPr>
            <a:endParaRPr lang="en-US" sz="2400" dirty="0">
              <a:solidFill>
                <a:srgbClr val="4597A0"/>
              </a:solidFill>
            </a:endParaRPr>
          </a:p>
        </p:txBody>
      </p:sp>
      <p:pic>
        <p:nvPicPr>
          <p:cNvPr id="5" name="Picture 2" descr="C:\Users\Jean-François\Documents\HERNIE CLUB HERNIE\LOGO\LOGO OFFICIEL en définition maximale\logo_Club_Hernie_final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46" y="103015"/>
            <a:ext cx="1510477" cy="877716"/>
          </a:xfrm>
          <a:prstGeom prst="rect">
            <a:avLst/>
          </a:prstGeom>
          <a:noFill/>
        </p:spPr>
      </p:pic>
      <p:cxnSp>
        <p:nvCxnSpPr>
          <p:cNvPr id="8" name="Connecteur droit 7"/>
          <p:cNvCxnSpPr/>
          <p:nvPr/>
        </p:nvCxnSpPr>
        <p:spPr bwMode="auto">
          <a:xfrm>
            <a:off x="0" y="1052736"/>
            <a:ext cx="91440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3159753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7504" y="0"/>
            <a:ext cx="8928992" cy="1052736"/>
          </a:xfrm>
          <a:gradFill>
            <a:gsLst>
              <a:gs pos="0">
                <a:srgbClr val="4FA9B5"/>
              </a:gs>
              <a:gs pos="65000">
                <a:schemeClr val="bg1">
                  <a:shade val="90000"/>
                  <a:satMod val="375000"/>
                </a:schemeClr>
              </a:gs>
              <a:gs pos="100000">
                <a:schemeClr val="bg2">
                  <a:tint val="88000"/>
                  <a:satMod val="400000"/>
                </a:schemeClr>
              </a:gs>
            </a:gsLst>
            <a:lin ang="5400000" scaled="0"/>
          </a:gradFill>
        </p:spPr>
        <p:txBody>
          <a:bodyPr/>
          <a:lstStyle/>
          <a:p>
            <a:pPr algn="r"/>
            <a:r>
              <a:rPr lang="en-US" sz="3600" b="1" dirty="0">
                <a:solidFill>
                  <a:srgbClr val="4597A0"/>
                </a:solidFill>
              </a:rPr>
              <a:t>           </a:t>
            </a:r>
            <a:r>
              <a:rPr lang="en-US" sz="3600" dirty="0" err="1">
                <a:solidFill>
                  <a:srgbClr val="4597A0"/>
                </a:solidFill>
              </a:rPr>
              <a:t>Registres</a:t>
            </a:r>
            <a:r>
              <a:rPr lang="en-US" sz="3600" dirty="0">
                <a:solidFill>
                  <a:srgbClr val="4597A0"/>
                </a:solidFill>
              </a:rPr>
              <a:t> ventral et inguinal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half" idx="1"/>
          </p:nvPr>
        </p:nvSpPr>
        <p:spPr>
          <a:xfrm>
            <a:off x="323546" y="1207293"/>
            <a:ext cx="8568934" cy="898179"/>
          </a:xfrm>
          <a:solidFill>
            <a:srgbClr val="FFFFCC"/>
          </a:solidFill>
        </p:spPr>
        <p:txBody>
          <a:bodyPr/>
          <a:lstStyle/>
          <a:p>
            <a:pPr marL="0" indent="0">
              <a:buNone/>
            </a:pPr>
            <a:r>
              <a:rPr lang="en-US" sz="2400" b="1" dirty="0">
                <a:solidFill>
                  <a:srgbClr val="FF0000"/>
                </a:solidFill>
              </a:rPr>
              <a:t>34.027</a:t>
            </a:r>
            <a:r>
              <a:rPr lang="en-US" sz="2400" b="1" dirty="0">
                <a:solidFill>
                  <a:srgbClr val="4597A0"/>
                </a:solidFill>
              </a:rPr>
              <a:t> patients</a:t>
            </a:r>
            <a:r>
              <a:rPr lang="en-US" sz="2400" dirty="0">
                <a:solidFill>
                  <a:srgbClr val="4597A0"/>
                </a:solidFill>
              </a:rPr>
              <a:t>:  </a:t>
            </a:r>
            <a:r>
              <a:rPr lang="en-US" sz="2000" dirty="0" err="1">
                <a:solidFill>
                  <a:srgbClr val="4597A0"/>
                </a:solidFill>
              </a:rPr>
              <a:t>Aine</a:t>
            </a:r>
            <a:r>
              <a:rPr lang="en-US" sz="2000" dirty="0">
                <a:solidFill>
                  <a:srgbClr val="4597A0"/>
                </a:solidFill>
              </a:rPr>
              <a:t> </a:t>
            </a:r>
            <a:r>
              <a:rPr lang="en-US" sz="2000" b="1" dirty="0">
                <a:solidFill>
                  <a:srgbClr val="4597A0"/>
                </a:solidFill>
              </a:rPr>
              <a:t>23.871</a:t>
            </a:r>
            <a:r>
              <a:rPr lang="en-US" sz="2000" dirty="0">
                <a:solidFill>
                  <a:srgbClr val="4597A0"/>
                </a:solidFill>
              </a:rPr>
              <a:t> / Ventral </a:t>
            </a:r>
            <a:r>
              <a:rPr lang="en-US" sz="2000" b="1" dirty="0">
                <a:solidFill>
                  <a:srgbClr val="4597A0"/>
                </a:solidFill>
              </a:rPr>
              <a:t>10.156</a:t>
            </a:r>
          </a:p>
          <a:p>
            <a:pPr marL="0" indent="0">
              <a:buNone/>
            </a:pPr>
            <a:r>
              <a:rPr lang="en-US" sz="2000" dirty="0" err="1">
                <a:solidFill>
                  <a:srgbClr val="4597A0"/>
                </a:solidFill>
              </a:rPr>
              <a:t>Enregistrés</a:t>
            </a:r>
            <a:r>
              <a:rPr lang="en-US" sz="2000" dirty="0">
                <a:solidFill>
                  <a:srgbClr val="4597A0"/>
                </a:solidFill>
              </a:rPr>
              <a:t> sur 8 </a:t>
            </a:r>
            <a:r>
              <a:rPr lang="en-US" sz="2000" dirty="0" err="1">
                <a:solidFill>
                  <a:srgbClr val="4597A0"/>
                </a:solidFill>
              </a:rPr>
              <a:t>ans</a:t>
            </a:r>
            <a:r>
              <a:rPr lang="en-US" sz="2000" dirty="0">
                <a:solidFill>
                  <a:srgbClr val="4597A0"/>
                </a:solidFill>
              </a:rPr>
              <a:t> (01/09/2011-01/10/2019) </a:t>
            </a:r>
          </a:p>
          <a:p>
            <a:pPr marL="0" indent="0">
              <a:buNone/>
            </a:pPr>
            <a:endParaRPr lang="en-US" sz="2000" b="1" dirty="0">
              <a:solidFill>
                <a:srgbClr val="4597A0"/>
              </a:solidFill>
            </a:endParaRPr>
          </a:p>
          <a:p>
            <a:pPr marL="0" indent="0">
              <a:buNone/>
            </a:pPr>
            <a:endParaRPr lang="en-US" dirty="0">
              <a:solidFill>
                <a:srgbClr val="4597A0"/>
              </a:solidFill>
            </a:endParaRPr>
          </a:p>
          <a:p>
            <a:pPr marL="0" indent="0">
              <a:buNone/>
            </a:pPr>
            <a:endParaRPr lang="en-US" sz="2400" dirty="0">
              <a:solidFill>
                <a:srgbClr val="4597A0"/>
              </a:solidFill>
            </a:endParaRPr>
          </a:p>
        </p:txBody>
      </p:sp>
      <p:pic>
        <p:nvPicPr>
          <p:cNvPr id="5" name="Picture 2" descr="C:\Users\Jean-François\Documents\HERNIE CLUB HERNIE\LOGO\LOGO OFFICIEL en définition maximale\logo_Club_Hernie_final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46" y="103015"/>
            <a:ext cx="1510477" cy="877716"/>
          </a:xfrm>
          <a:prstGeom prst="rect">
            <a:avLst/>
          </a:prstGeom>
          <a:noFill/>
        </p:spPr>
      </p:pic>
      <p:cxnSp>
        <p:nvCxnSpPr>
          <p:cNvPr id="8" name="Connecteur droit 7"/>
          <p:cNvCxnSpPr/>
          <p:nvPr/>
        </p:nvCxnSpPr>
        <p:spPr bwMode="auto">
          <a:xfrm>
            <a:off x="0" y="1052736"/>
            <a:ext cx="91440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7" name="Image 6">
            <a:extLst>
              <a:ext uri="{FF2B5EF4-FFF2-40B4-BE49-F238E27FC236}">
                <a16:creationId xmlns:a16="http://schemas.microsoft.com/office/drawing/2014/main" id="{1BE8B10A-5783-3248-BFCE-B3D9BFEADF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260028"/>
            <a:ext cx="9144000" cy="3884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6167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52736"/>
          </a:xfrm>
          <a:gradFill>
            <a:gsLst>
              <a:gs pos="0">
                <a:srgbClr val="4FA9B5"/>
              </a:gs>
              <a:gs pos="65000">
                <a:schemeClr val="bg1">
                  <a:shade val="90000"/>
                  <a:satMod val="375000"/>
                </a:schemeClr>
              </a:gs>
              <a:gs pos="100000">
                <a:schemeClr val="bg2">
                  <a:tint val="88000"/>
                  <a:satMod val="400000"/>
                </a:schemeClr>
              </a:gs>
            </a:gsLst>
            <a:lin ang="5400000" scaled="0"/>
          </a:gradFill>
        </p:spPr>
        <p:txBody>
          <a:bodyPr/>
          <a:lstStyle/>
          <a:p>
            <a:pPr algn="r"/>
            <a:r>
              <a:rPr lang="en-US" sz="3600" dirty="0" err="1">
                <a:solidFill>
                  <a:srgbClr val="4597A0"/>
                </a:solidFill>
              </a:rPr>
              <a:t>Saisies</a:t>
            </a:r>
            <a:r>
              <a:rPr lang="en-US" sz="3600" dirty="0">
                <a:solidFill>
                  <a:srgbClr val="4597A0"/>
                </a:solidFill>
              </a:rPr>
              <a:t> par </a:t>
            </a:r>
            <a:r>
              <a:rPr lang="en-US" sz="3600" dirty="0" err="1">
                <a:solidFill>
                  <a:srgbClr val="4597A0"/>
                </a:solidFill>
              </a:rPr>
              <a:t>clic</a:t>
            </a:r>
            <a:r>
              <a:rPr lang="en-US" sz="3600" dirty="0">
                <a:solidFill>
                  <a:srgbClr val="4597A0"/>
                </a:solidFill>
              </a:rPr>
              <a:t> boxes</a:t>
            </a:r>
            <a:br>
              <a:rPr lang="en-US" sz="3600" dirty="0">
                <a:solidFill>
                  <a:srgbClr val="4597A0"/>
                </a:solidFill>
              </a:rPr>
            </a:br>
            <a:endParaRPr lang="en-US" sz="2400" dirty="0">
              <a:solidFill>
                <a:srgbClr val="4597A0"/>
              </a:solidFill>
            </a:endParaRPr>
          </a:p>
        </p:txBody>
      </p:sp>
      <p:sp>
        <p:nvSpPr>
          <p:cNvPr id="6" name="Espace réservé du contenu 5"/>
          <p:cNvSpPr>
            <a:spLocks noGrp="1"/>
          </p:cNvSpPr>
          <p:nvPr>
            <p:ph sz="half" idx="1"/>
          </p:nvPr>
        </p:nvSpPr>
        <p:spPr>
          <a:xfrm>
            <a:off x="457200" y="1207293"/>
            <a:ext cx="8435280" cy="4958011"/>
          </a:xfrm>
        </p:spPr>
        <p:txBody>
          <a:bodyPr/>
          <a:lstStyle/>
          <a:p>
            <a:pPr marL="0" indent="0">
              <a:buNone/>
            </a:pPr>
            <a:r>
              <a:rPr lang="en-US" dirty="0" err="1">
                <a:solidFill>
                  <a:srgbClr val="4597A0"/>
                </a:solidFill>
              </a:rPr>
              <a:t>Exemple</a:t>
            </a:r>
            <a:r>
              <a:rPr lang="en-US" dirty="0">
                <a:solidFill>
                  <a:srgbClr val="4597A0"/>
                </a:solidFill>
              </a:rPr>
              <a:t>: </a:t>
            </a:r>
            <a:r>
              <a:rPr lang="en-US" dirty="0" err="1">
                <a:solidFill>
                  <a:srgbClr val="4597A0"/>
                </a:solidFill>
              </a:rPr>
              <a:t>Dindo</a:t>
            </a:r>
            <a:r>
              <a:rPr lang="en-US" dirty="0">
                <a:solidFill>
                  <a:srgbClr val="4597A0"/>
                </a:solidFill>
              </a:rPr>
              <a:t> </a:t>
            </a:r>
            <a:r>
              <a:rPr lang="en-US" dirty="0" err="1">
                <a:solidFill>
                  <a:srgbClr val="4597A0"/>
                </a:solidFill>
              </a:rPr>
              <a:t>Clavien</a:t>
            </a:r>
            <a:r>
              <a:rPr lang="en-US" dirty="0">
                <a:solidFill>
                  <a:srgbClr val="4597A0"/>
                </a:solidFill>
              </a:rPr>
              <a:t> classification</a:t>
            </a:r>
            <a:endParaRPr lang="en-US" sz="2400" dirty="0">
              <a:solidFill>
                <a:srgbClr val="4597A0"/>
              </a:solidFill>
            </a:endParaRPr>
          </a:p>
        </p:txBody>
      </p:sp>
      <p:pic>
        <p:nvPicPr>
          <p:cNvPr id="5" name="Picture 2" descr="C:\Users\Jean-François\Documents\HERNIE CLUB HERNIE\LOGO\LOGO OFFICIEL en définition maximale\logo_Club_Hernie_final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46" y="103015"/>
            <a:ext cx="1510477" cy="877716"/>
          </a:xfrm>
          <a:prstGeom prst="rect">
            <a:avLst/>
          </a:prstGeom>
          <a:noFill/>
        </p:spPr>
      </p:pic>
      <p:cxnSp>
        <p:nvCxnSpPr>
          <p:cNvPr id="8" name="Connecteur droit 7"/>
          <p:cNvCxnSpPr/>
          <p:nvPr/>
        </p:nvCxnSpPr>
        <p:spPr bwMode="auto">
          <a:xfrm>
            <a:off x="0" y="1052736"/>
            <a:ext cx="91440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3" name="Image 2" descr="Capture d’écran 2015-03-05 à 12.09.39.png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013069"/>
            <a:ext cx="8856984" cy="4760799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5076056" y="3140968"/>
            <a:ext cx="3744416" cy="1323439"/>
          </a:xfrm>
          <a:prstGeom prst="rect">
            <a:avLst/>
          </a:prstGeom>
          <a:solidFill>
            <a:srgbClr val="FFFFCC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 err="1">
                <a:solidFill>
                  <a:srgbClr val="FF0000"/>
                </a:solidFill>
                <a:latin typeface="Arial" charset="0"/>
                <a:cs typeface="Arial" charset="0"/>
              </a:rPr>
              <a:t>Saisie</a:t>
            </a:r>
            <a:r>
              <a:rPr lang="en-US" sz="2000" dirty="0">
                <a:solidFill>
                  <a:srgbClr val="FF0000"/>
                </a:solidFill>
                <a:latin typeface="Arial" charset="0"/>
                <a:cs typeface="Arial" charset="0"/>
              </a:rPr>
              <a:t> online </a:t>
            </a:r>
            <a:r>
              <a:rPr lang="en-US" sz="2000" dirty="0" err="1">
                <a:solidFill>
                  <a:srgbClr val="FF0000"/>
                </a:solidFill>
                <a:latin typeface="Arial" charset="0"/>
                <a:cs typeface="Arial" charset="0"/>
              </a:rPr>
              <a:t>onglet</a:t>
            </a:r>
            <a:r>
              <a:rPr lang="en-US" sz="2000" dirty="0">
                <a:solidFill>
                  <a:srgbClr val="FF0000"/>
                </a:solidFill>
                <a:latin typeface="Arial" charset="0"/>
                <a:cs typeface="Arial" charset="0"/>
              </a:rPr>
              <a:t> / </a:t>
            </a:r>
            <a:r>
              <a:rPr lang="en-US" sz="2000" dirty="0" err="1">
                <a:solidFill>
                  <a:srgbClr val="FF0000"/>
                </a:solidFill>
                <a:latin typeface="Arial" charset="0"/>
                <a:cs typeface="Arial" charset="0"/>
              </a:rPr>
              <a:t>onglet</a:t>
            </a:r>
            <a:endParaRPr lang="en-US" sz="2000" dirty="0">
              <a:solidFill>
                <a:srgbClr val="FF0000"/>
              </a:solidFill>
              <a:latin typeface="Arial" charset="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 err="1">
                <a:solidFill>
                  <a:srgbClr val="FF0000"/>
                </a:solidFill>
                <a:latin typeface="Arial" charset="0"/>
                <a:cs typeface="Arial" charset="0"/>
              </a:rPr>
              <a:t>Clics</a:t>
            </a:r>
            <a:r>
              <a:rPr lang="en-US" sz="2000" dirty="0">
                <a:solidFill>
                  <a:srgbClr val="FF0000"/>
                </a:solidFill>
                <a:latin typeface="Arial" charset="0"/>
                <a:cs typeface="Arial" charset="0"/>
              </a:rPr>
              <a:t> de </a:t>
            </a:r>
            <a:r>
              <a:rPr lang="en-US" sz="2000" dirty="0" err="1">
                <a:solidFill>
                  <a:srgbClr val="FF0000"/>
                </a:solidFill>
                <a:latin typeface="Arial" charset="0"/>
                <a:cs typeface="Arial" charset="0"/>
              </a:rPr>
              <a:t>souris</a:t>
            </a:r>
            <a:endParaRPr lang="en-US" sz="2000" dirty="0">
              <a:solidFill>
                <a:srgbClr val="FF0000"/>
              </a:solidFill>
              <a:latin typeface="Arial" charset="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2000" dirty="0">
              <a:solidFill>
                <a:srgbClr val="FF0000"/>
              </a:solidFill>
              <a:latin typeface="Arial" charset="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 err="1">
                <a:solidFill>
                  <a:srgbClr val="FF0000"/>
                </a:solidFill>
                <a:latin typeface="Arial" charset="0"/>
                <a:cs typeface="Arial" charset="0"/>
              </a:rPr>
              <a:t>Réponses</a:t>
            </a:r>
            <a:r>
              <a:rPr lang="en-US" sz="2000" dirty="0">
                <a:solidFill>
                  <a:srgbClr val="FF0000"/>
                </a:solidFill>
                <a:latin typeface="Arial" charset="0"/>
                <a:cs typeface="Arial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Arial" charset="0"/>
                <a:cs typeface="Arial" charset="0"/>
              </a:rPr>
              <a:t>fermées</a:t>
            </a:r>
            <a:endParaRPr lang="en-US" sz="2000" dirty="0">
              <a:solidFill>
                <a:srgbClr val="FF0000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4780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80730"/>
          </a:xfrm>
          <a:gradFill>
            <a:gsLst>
              <a:gs pos="0">
                <a:srgbClr val="4FA9B5"/>
              </a:gs>
              <a:gs pos="65000">
                <a:schemeClr val="bg1">
                  <a:shade val="90000"/>
                  <a:satMod val="375000"/>
                </a:schemeClr>
              </a:gs>
              <a:gs pos="100000">
                <a:schemeClr val="bg2">
                  <a:tint val="88000"/>
                  <a:satMod val="400000"/>
                </a:schemeClr>
              </a:gs>
            </a:gsLst>
            <a:lin ang="5400000" scaled="0"/>
          </a:gradFill>
        </p:spPr>
        <p:txBody>
          <a:bodyPr/>
          <a:lstStyle/>
          <a:p>
            <a:pPr algn="r"/>
            <a:r>
              <a:rPr lang="en-US" sz="2800" dirty="0" err="1">
                <a:solidFill>
                  <a:schemeClr val="accent1">
                    <a:lumMod val="50000"/>
                  </a:schemeClr>
                </a:solidFill>
              </a:rPr>
              <a:t>Exhaustivité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</a:rPr>
              <a:t> des </a:t>
            </a:r>
            <a:r>
              <a:rPr lang="en-US" sz="2800" dirty="0" err="1">
                <a:solidFill>
                  <a:schemeClr val="accent1">
                    <a:lumMod val="50000"/>
                  </a:schemeClr>
                </a:solidFill>
              </a:rPr>
              <a:t>saisies</a:t>
            </a:r>
            <a:endParaRPr lang="en-US" sz="2800" dirty="0"/>
          </a:p>
        </p:txBody>
      </p:sp>
      <p:cxnSp>
        <p:nvCxnSpPr>
          <p:cNvPr id="8" name="Connecteur droit 7"/>
          <p:cNvCxnSpPr/>
          <p:nvPr/>
        </p:nvCxnSpPr>
        <p:spPr bwMode="auto">
          <a:xfrm>
            <a:off x="0" y="1052736"/>
            <a:ext cx="91440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7" name="Image 6" descr="Capture d’écran 2014-11-29 à 13.07.37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3567"/>
            <a:ext cx="9144000" cy="6000664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2843808" y="4077072"/>
            <a:ext cx="3960440" cy="400110"/>
          </a:xfrm>
          <a:prstGeom prst="rect">
            <a:avLst/>
          </a:prstGeom>
          <a:solidFill>
            <a:srgbClr val="FFFFCC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 err="1">
                <a:solidFill>
                  <a:srgbClr val="FF0000"/>
                </a:solidFill>
                <a:latin typeface="Arial" charset="0"/>
                <a:cs typeface="Arial" charset="0"/>
              </a:rPr>
              <a:t>Taux</a:t>
            </a:r>
            <a:r>
              <a:rPr lang="en-US" sz="2000" dirty="0">
                <a:solidFill>
                  <a:srgbClr val="FF0000"/>
                </a:solidFill>
                <a:latin typeface="Arial" charset="0"/>
                <a:cs typeface="Arial" charset="0"/>
              </a:rPr>
              <a:t> de </a:t>
            </a:r>
            <a:r>
              <a:rPr lang="en-US" sz="2000" dirty="0" err="1">
                <a:solidFill>
                  <a:srgbClr val="FF0000"/>
                </a:solidFill>
                <a:latin typeface="Arial" charset="0"/>
                <a:cs typeface="Arial" charset="0"/>
              </a:rPr>
              <a:t>remplissage</a:t>
            </a:r>
            <a:r>
              <a:rPr lang="en-US" sz="2000" dirty="0">
                <a:solidFill>
                  <a:srgbClr val="FF0000"/>
                </a:solidFill>
                <a:latin typeface="Arial" charset="0"/>
                <a:cs typeface="Arial" charset="0"/>
              </a:rPr>
              <a:t> = excellent</a:t>
            </a:r>
          </a:p>
        </p:txBody>
      </p:sp>
      <p:pic>
        <p:nvPicPr>
          <p:cNvPr id="6" name="Picture 2" descr="C:\Users\Jean-François\Documents\HERNIE CLUB HERNIE\LOGO\LOGO OFFICIEL en définition maximale\logo_Club_Hernie_final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46" y="103015"/>
            <a:ext cx="1510477" cy="87771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27842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52736"/>
          </a:xfrm>
          <a:gradFill>
            <a:gsLst>
              <a:gs pos="0">
                <a:srgbClr val="4FA9B5"/>
              </a:gs>
              <a:gs pos="65000">
                <a:schemeClr val="bg1">
                  <a:shade val="90000"/>
                  <a:satMod val="375000"/>
                </a:schemeClr>
              </a:gs>
              <a:gs pos="100000">
                <a:schemeClr val="bg2">
                  <a:tint val="88000"/>
                  <a:satMod val="400000"/>
                </a:schemeClr>
              </a:gs>
            </a:gsLst>
            <a:lin ang="5400000" scaled="0"/>
          </a:gradFill>
        </p:spPr>
        <p:txBody>
          <a:bodyPr/>
          <a:lstStyle/>
          <a:p>
            <a:pPr algn="r"/>
            <a:r>
              <a:rPr lang="fr-FR" sz="3600" dirty="0">
                <a:solidFill>
                  <a:schemeClr val="accent1">
                    <a:lumMod val="50000"/>
                  </a:schemeClr>
                </a:solidFill>
              </a:rPr>
              <a:t>         Exports: </a:t>
            </a:r>
            <a:r>
              <a:rPr lang="fr-FR" sz="3600" b="1" dirty="0">
                <a:solidFill>
                  <a:schemeClr val="accent1">
                    <a:lumMod val="50000"/>
                  </a:schemeClr>
                </a:solidFill>
              </a:rPr>
              <a:t>la puissance </a:t>
            </a:r>
            <a:r>
              <a:rPr lang="fr-FR" sz="3600" dirty="0">
                <a:solidFill>
                  <a:schemeClr val="accent1">
                    <a:lumMod val="50000"/>
                  </a:schemeClr>
                </a:solidFill>
              </a:rPr>
              <a:t>d’Excel</a:t>
            </a:r>
            <a:endParaRPr lang="fr-FR" sz="3600" dirty="0"/>
          </a:p>
        </p:txBody>
      </p:sp>
      <p:pic>
        <p:nvPicPr>
          <p:cNvPr id="5" name="Picture 2" descr="C:\Users\Jean-François\Documents\HERNIE CLUB HERNIE\LOGO\LOGO OFFICIEL en définition maximale\logo_Club_Hernie_final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48" y="103015"/>
            <a:ext cx="1510477" cy="877716"/>
          </a:xfrm>
          <a:prstGeom prst="rect">
            <a:avLst/>
          </a:prstGeom>
          <a:noFill/>
        </p:spPr>
      </p:pic>
      <p:cxnSp>
        <p:nvCxnSpPr>
          <p:cNvPr id="8" name="Connecteur droit 7"/>
          <p:cNvCxnSpPr/>
          <p:nvPr/>
        </p:nvCxnSpPr>
        <p:spPr bwMode="auto">
          <a:xfrm>
            <a:off x="0" y="1052736"/>
            <a:ext cx="91440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" name="ZoneTexte 8"/>
          <p:cNvSpPr txBox="1"/>
          <p:nvPr/>
        </p:nvSpPr>
        <p:spPr>
          <a:xfrm>
            <a:off x="107505" y="1249724"/>
            <a:ext cx="8496944" cy="2308324"/>
          </a:xfrm>
          <a:prstGeom prst="rect">
            <a:avLst/>
          </a:prstGeom>
          <a:solidFill>
            <a:srgbClr val="FFFFCC"/>
          </a:solidFill>
        </p:spPr>
        <p:txBody>
          <a:bodyPr wrap="square" rtlCol="0">
            <a:spAutoFit/>
          </a:bodyPr>
          <a:lstStyle/>
          <a:p>
            <a:pPr defTabSz="914400"/>
            <a:r>
              <a:rPr lang="fr-FR" sz="2400" dirty="0">
                <a:solidFill>
                  <a:srgbClr val="BBE0E3">
                    <a:lumMod val="50000"/>
                  </a:srgbClr>
                </a:solidFill>
                <a:latin typeface="Arial"/>
                <a:cs typeface="Arial" charset="0"/>
              </a:rPr>
              <a:t>Exports au format Excel en temps réel</a:t>
            </a:r>
          </a:p>
          <a:p>
            <a:pPr defTabSz="914400"/>
            <a:endParaRPr lang="fr-FR" sz="2400" dirty="0">
              <a:solidFill>
                <a:srgbClr val="BBE0E3">
                  <a:lumMod val="50000"/>
                </a:srgbClr>
              </a:solidFill>
              <a:latin typeface="Arial"/>
              <a:cs typeface="Arial" charset="0"/>
            </a:endParaRPr>
          </a:p>
          <a:p>
            <a:pPr marL="342900" indent="-342900" defTabSz="914400">
              <a:buFont typeface="Wingdings" charset="0"/>
              <a:buChar char="è"/>
            </a:pPr>
            <a:r>
              <a:rPr lang="fr-FR" sz="2400" dirty="0">
                <a:solidFill>
                  <a:srgbClr val="BBE0E3">
                    <a:lumMod val="50000"/>
                  </a:srgbClr>
                </a:solidFill>
                <a:latin typeface="Arial"/>
                <a:cs typeface="Arial" charset="0"/>
              </a:rPr>
              <a:t>Chaque chirurgien possède ses propres résultats</a:t>
            </a:r>
          </a:p>
          <a:p>
            <a:pPr marL="342900" indent="-342900" defTabSz="914400">
              <a:buFont typeface="Wingdings" charset="0"/>
              <a:buChar char="è"/>
            </a:pPr>
            <a:r>
              <a:rPr lang="fr-FR" sz="2400" dirty="0">
                <a:solidFill>
                  <a:srgbClr val="BBE0E3">
                    <a:lumMod val="50000"/>
                  </a:srgbClr>
                </a:solidFill>
                <a:latin typeface="Arial"/>
                <a:cs typeface="Arial" charset="0"/>
              </a:rPr>
              <a:t>Utilisation propre et libre de sa base de données</a:t>
            </a:r>
          </a:p>
          <a:p>
            <a:pPr marL="342900" indent="-342900" defTabSz="914400">
              <a:buFont typeface="Wingdings" charset="0"/>
              <a:buChar char="è"/>
            </a:pPr>
            <a:r>
              <a:rPr lang="fr-FR" sz="2400" dirty="0">
                <a:solidFill>
                  <a:srgbClr val="BBE0E3">
                    <a:lumMod val="50000"/>
                  </a:srgbClr>
                </a:solidFill>
                <a:latin typeface="Arial"/>
                <a:cs typeface="Arial" charset="0"/>
              </a:rPr>
              <a:t>Exploitation statistique d’une extraction globale</a:t>
            </a:r>
            <a:endParaRPr lang="fr-FR" sz="2400" dirty="0">
              <a:solidFill>
                <a:srgbClr val="FFFFFF"/>
              </a:solidFill>
              <a:latin typeface="Arial"/>
              <a:cs typeface="Arial" charset="0"/>
            </a:endParaRPr>
          </a:p>
          <a:p>
            <a:pPr marL="342900" indent="-342900" defTabSz="914400">
              <a:buFont typeface="Wingdings" charset="0"/>
              <a:buChar char="è"/>
            </a:pPr>
            <a:r>
              <a:rPr lang="fr-FR" sz="2400" dirty="0">
                <a:solidFill>
                  <a:srgbClr val="C00000"/>
                </a:solidFill>
                <a:latin typeface="Arial"/>
                <a:cs typeface="Arial" charset="0"/>
              </a:rPr>
              <a:t>Etudes et Publications</a:t>
            </a:r>
            <a:endParaRPr lang="fr-FR" sz="2400" dirty="0">
              <a:solidFill>
                <a:srgbClr val="BBE0E3">
                  <a:lumMod val="50000"/>
                </a:srgbClr>
              </a:solidFill>
              <a:latin typeface="Arial"/>
              <a:cs typeface="Arial" charset="0"/>
            </a:endParaRPr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0418030"/>
              </p:ext>
            </p:extLst>
          </p:nvPr>
        </p:nvGraphicFramePr>
        <p:xfrm>
          <a:off x="107505" y="3861050"/>
          <a:ext cx="8856983" cy="2808313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7970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79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96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970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816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7147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6437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3533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63533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544579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</a:tblGrid>
              <a:tr h="702079"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effectLst/>
                        </a:rPr>
                        <a:t>Âge</a:t>
                      </a:r>
                      <a:endParaRPr lang="fr-FR" sz="1100" b="1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effectLst/>
                        </a:rPr>
                        <a:t>Sexe</a:t>
                      </a:r>
                      <a:endParaRPr lang="fr-FR" sz="1100" b="1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effectLst/>
                        </a:rPr>
                        <a:t>IMC</a:t>
                      </a:r>
                      <a:endParaRPr lang="fr-FR" sz="1100" b="1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effectLst/>
                        </a:rPr>
                        <a:t>Poids</a:t>
                      </a:r>
                      <a:endParaRPr lang="fr-FR" sz="1100" b="1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effectLst/>
                        </a:rPr>
                        <a:t>Taille</a:t>
                      </a:r>
                      <a:endParaRPr lang="fr-FR" sz="1100" b="1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effectLst/>
                        </a:rPr>
                        <a:t>Étude</a:t>
                      </a:r>
                      <a:endParaRPr lang="fr-FR" sz="1100" b="1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effectLst/>
                        </a:rPr>
                        <a:t>Date</a:t>
                      </a:r>
                      <a:r>
                        <a:rPr lang="fr-FR" sz="1100" u="none" strike="noStrike" baseline="0" dirty="0">
                          <a:effectLst/>
                        </a:rPr>
                        <a:t> </a:t>
                      </a:r>
                      <a:r>
                        <a:rPr lang="fr-FR" sz="1100" u="none" strike="noStrike" dirty="0" err="1">
                          <a:effectLst/>
                        </a:rPr>
                        <a:t>Créat</a:t>
                      </a:r>
                      <a:r>
                        <a:rPr lang="fr-FR" sz="1100" u="none" strike="noStrike" dirty="0">
                          <a:effectLst/>
                        </a:rPr>
                        <a:t>.</a:t>
                      </a:r>
                      <a:endParaRPr lang="fr-FR" sz="1100" b="1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Prof</a:t>
                      </a:r>
                      <a:endParaRPr lang="fr-FR" sz="1100" b="1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effectLst/>
                        </a:rPr>
                        <a:t>Sport</a:t>
                      </a:r>
                      <a:endParaRPr lang="fr-FR" sz="1100" b="1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effectLst/>
                        </a:rPr>
                        <a:t>ATCD</a:t>
                      </a:r>
                      <a:r>
                        <a:rPr lang="fr-FR" sz="1100" u="none" strike="noStrike" baseline="0" dirty="0">
                          <a:effectLst/>
                        </a:rPr>
                        <a:t> H</a:t>
                      </a:r>
                      <a:endParaRPr lang="fr-FR" sz="1100" b="1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effectLst/>
                        </a:rPr>
                        <a:t>Tabac</a:t>
                      </a:r>
                      <a:endParaRPr lang="fr-FR" sz="1100" b="1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 err="1">
                          <a:effectLst/>
                        </a:rPr>
                        <a:t>Press</a:t>
                      </a:r>
                      <a:r>
                        <a:rPr lang="fr-FR" sz="1100" u="none" strike="noStrike" baseline="0" dirty="0">
                          <a:effectLst/>
                        </a:rPr>
                        <a:t> </a:t>
                      </a:r>
                      <a:r>
                        <a:rPr lang="fr-FR" sz="1100" u="none" strike="noStrike" baseline="0" dirty="0" err="1">
                          <a:effectLst/>
                        </a:rPr>
                        <a:t>abd</a:t>
                      </a:r>
                      <a:endParaRPr lang="fr-FR" sz="1100" b="1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 err="1">
                          <a:effectLst/>
                        </a:rPr>
                        <a:t>Cicat</a:t>
                      </a:r>
                      <a:endParaRPr lang="fr-FR" sz="1100" b="1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 err="1">
                          <a:effectLst/>
                        </a:rPr>
                        <a:t>Dissect</a:t>
                      </a:r>
                      <a:endParaRPr lang="fr-FR" sz="1100" b="1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effectLst/>
                        </a:rPr>
                        <a:t>ASA</a:t>
                      </a:r>
                      <a:endParaRPr lang="fr-FR" sz="1100" b="1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4026"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71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F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23,23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58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1,58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85%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06-mars-12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a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b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0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d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1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0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0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c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026"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62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M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24,73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74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1,73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98%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29-juin-11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b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c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0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a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0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0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0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a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026"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62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M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24,22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70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1,7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96%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06-juil-11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c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c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8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b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8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0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0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a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026"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45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M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22,38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58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1,61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90%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23-juil-11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a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b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0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a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0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0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0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a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026"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18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M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19,75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64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1,8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92%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23-juil-11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a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d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0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a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0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0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0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a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026"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39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F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24,69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80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1,8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98%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23-juil-11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c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c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0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a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0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0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0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a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026"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66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F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32,56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93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1,69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100%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05-août-11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a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c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0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a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0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1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2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b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4026"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63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F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25,39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65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1,6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54%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23-nov-11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c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a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0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a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0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0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effectLst/>
                        </a:rPr>
                        <a:t>0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a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4026"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effectLst/>
                        </a:rPr>
                        <a:t>63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F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25,39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65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1,6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51%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23-nov-11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c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a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0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a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0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0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0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effectLst/>
                        </a:rPr>
                        <a:t>a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77873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contenu 3"/>
          <p:cNvSpPr>
            <a:spLocks noGrp="1"/>
          </p:cNvSpPr>
          <p:nvPr>
            <p:ph idx="1"/>
          </p:nvPr>
        </p:nvSpPr>
        <p:spPr>
          <a:xfrm>
            <a:off x="251520" y="1104937"/>
            <a:ext cx="8712968" cy="5150651"/>
          </a:xfrm>
        </p:spPr>
        <p:txBody>
          <a:bodyPr/>
          <a:lstStyle/>
          <a:p>
            <a:pPr marL="0" indent="0">
              <a:buNone/>
            </a:pPr>
            <a:endParaRPr lang="fr-FR" sz="2400" b="1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fr-FR" sz="2400" b="1" dirty="0">
                <a:solidFill>
                  <a:schemeClr val="accent1">
                    <a:lumMod val="50000"/>
                  </a:schemeClr>
                </a:solidFill>
              </a:rPr>
              <a:t>Bravo !</a:t>
            </a:r>
          </a:p>
          <a:p>
            <a:pPr marL="0" indent="0">
              <a:buNone/>
            </a:pPr>
            <a:r>
              <a:rPr lang="fr-FR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2011-2019</a:t>
            </a:r>
          </a:p>
          <a:p>
            <a:pPr marL="0" indent="0">
              <a:buNone/>
            </a:pPr>
            <a:r>
              <a:rPr lang="fr-FR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34.000 patients</a:t>
            </a:r>
          </a:p>
          <a:p>
            <a:pPr marL="0" indent="0">
              <a:buNone/>
            </a:pPr>
            <a:r>
              <a:rPr lang="fr-FR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Feu d’artifice </a:t>
            </a:r>
          </a:p>
          <a:p>
            <a:pPr marL="0" indent="0">
              <a:buNone/>
            </a:pPr>
            <a:r>
              <a:rPr lang="fr-FR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De communications</a:t>
            </a:r>
          </a:p>
          <a:p>
            <a:pPr marL="0" indent="0">
              <a:buNone/>
            </a:pPr>
            <a:r>
              <a:rPr lang="fr-FR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De publications</a:t>
            </a:r>
          </a:p>
          <a:p>
            <a:pPr marL="0" indent="0">
              <a:buNone/>
            </a:pPr>
            <a:r>
              <a:rPr lang="fr-FR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Parues et à venir</a:t>
            </a:r>
          </a:p>
          <a:p>
            <a:pPr marL="0" indent="0">
              <a:buNone/>
            </a:pPr>
            <a:endParaRPr lang="fr-FR" sz="2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0" indent="0">
              <a:buNone/>
            </a:pPr>
            <a:r>
              <a:rPr lang="fr-FR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Que de chemin </a:t>
            </a:r>
          </a:p>
          <a:p>
            <a:pPr marL="0" indent="0">
              <a:buNone/>
            </a:pPr>
            <a:r>
              <a:rPr lang="fr-FR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Parcouru </a:t>
            </a:r>
            <a:r>
              <a:rPr lang="mr-IN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…</a:t>
            </a:r>
            <a:endParaRPr lang="fr-FR" sz="2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0" indent="0">
              <a:buNone/>
            </a:pPr>
            <a:endParaRPr lang="fr-FR" sz="2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0" indent="0">
              <a:buNone/>
            </a:pPr>
            <a:endParaRPr lang="fr-FR" sz="2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400050" lvl="1" indent="0">
              <a:buNone/>
            </a:pPr>
            <a:endParaRPr lang="fr-FR" sz="2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400050" lvl="1" indent="0">
              <a:buNone/>
            </a:pPr>
            <a:endParaRPr lang="fr-FR" sz="2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" name="Titre 1"/>
          <p:cNvSpPr>
            <a:spLocks noGrp="1"/>
          </p:cNvSpPr>
          <p:nvPr>
            <p:ph type="title"/>
          </p:nvPr>
        </p:nvSpPr>
        <p:spPr>
          <a:xfrm>
            <a:off x="457200" y="341783"/>
            <a:ext cx="8229600" cy="738403"/>
          </a:xfrm>
        </p:spPr>
        <p:txBody>
          <a:bodyPr/>
          <a:lstStyle/>
          <a:p>
            <a:r>
              <a:rPr lang="fr-FR" sz="3200" dirty="0">
                <a:solidFill>
                  <a:schemeClr val="accent1">
                    <a:lumMod val="50000"/>
                  </a:schemeClr>
                </a:solidFill>
              </a:rPr>
              <a:t>Utilisation des registres du Club Hernie</a:t>
            </a:r>
            <a:endParaRPr lang="fr-FR" sz="32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5" name="Image 4" descr="feu d'artifice 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4837" y="1392567"/>
            <a:ext cx="5061963" cy="4863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68587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52736"/>
          </a:xfrm>
          <a:gradFill>
            <a:gsLst>
              <a:gs pos="0">
                <a:srgbClr val="4FA9B5"/>
              </a:gs>
              <a:gs pos="65000">
                <a:schemeClr val="bg1">
                  <a:shade val="90000"/>
                  <a:satMod val="375000"/>
                </a:schemeClr>
              </a:gs>
              <a:gs pos="100000">
                <a:schemeClr val="bg2">
                  <a:tint val="88000"/>
                  <a:satMod val="400000"/>
                </a:schemeClr>
              </a:gs>
            </a:gsLst>
            <a:lin ang="5400000" scaled="0"/>
          </a:gradFill>
        </p:spPr>
        <p:txBody>
          <a:bodyPr/>
          <a:lstStyle/>
          <a:p>
            <a:pPr algn="r"/>
            <a:r>
              <a:rPr lang="fr-FR" sz="3600" dirty="0">
                <a:solidFill>
                  <a:schemeClr val="accent1">
                    <a:lumMod val="50000"/>
                  </a:schemeClr>
                </a:solidFill>
              </a:rPr>
              <a:t>         Présentations en congrès</a:t>
            </a:r>
            <a:endParaRPr lang="fr-FR" sz="3600" dirty="0"/>
          </a:p>
        </p:txBody>
      </p:sp>
      <p:pic>
        <p:nvPicPr>
          <p:cNvPr id="5" name="Picture 2" descr="C:\Users\Jean-François\Documents\HERNIE CLUB HERNIE\LOGO\LOGO OFFICIEL en définition maximale\logo_Club_Hernie_final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48" y="103015"/>
            <a:ext cx="1510477" cy="877716"/>
          </a:xfrm>
          <a:prstGeom prst="rect">
            <a:avLst/>
          </a:prstGeom>
          <a:noFill/>
        </p:spPr>
      </p:pic>
      <p:cxnSp>
        <p:nvCxnSpPr>
          <p:cNvPr id="8" name="Connecteur droit 7"/>
          <p:cNvCxnSpPr/>
          <p:nvPr/>
        </p:nvCxnSpPr>
        <p:spPr bwMode="auto">
          <a:xfrm>
            <a:off x="0" y="1052736"/>
            <a:ext cx="91440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" name="ZoneTexte 8"/>
          <p:cNvSpPr txBox="1"/>
          <p:nvPr/>
        </p:nvSpPr>
        <p:spPr>
          <a:xfrm>
            <a:off x="251520" y="1340768"/>
            <a:ext cx="8496944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4075" lvl="1" indent="-457200" defTabSz="914400" fontAlgn="base">
              <a:spcBef>
                <a:spcPct val="0"/>
              </a:spcBef>
              <a:spcAft>
                <a:spcPct val="0"/>
              </a:spcAft>
            </a:pPr>
            <a:endParaRPr lang="fr-FR" sz="2000" dirty="0">
              <a:solidFill>
                <a:srgbClr val="000000"/>
              </a:solidFill>
              <a:latin typeface="Arial" charset="0"/>
              <a:cs typeface="Times New Roman" pitchFamily="18" charset="0"/>
            </a:endParaRPr>
          </a:p>
          <a:p>
            <a:pPr marL="854075" lvl="1" indent="-457200" defTabSz="914400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endParaRPr lang="fr-FR" sz="2000" dirty="0">
              <a:solidFill>
                <a:srgbClr val="000000"/>
              </a:solidFill>
              <a:latin typeface="Arial" charset="0"/>
              <a:cs typeface="Times New Roman" pitchFamily="18" charset="0"/>
            </a:endParaRPr>
          </a:p>
          <a:p>
            <a:pPr marL="854075" lvl="1" indent="-457200" defTabSz="914400" fontAlgn="base">
              <a:spcBef>
                <a:spcPct val="0"/>
              </a:spcBef>
              <a:spcAft>
                <a:spcPct val="0"/>
              </a:spcAft>
            </a:pPr>
            <a:endParaRPr lang="fr-FR" sz="2000" dirty="0">
              <a:solidFill>
                <a:srgbClr val="000000"/>
              </a:solidFill>
              <a:latin typeface="Arial" charset="0"/>
              <a:cs typeface="Times New Roman" pitchFamily="18" charset="0"/>
            </a:endParaRPr>
          </a:p>
          <a:p>
            <a:pPr marL="854075" lvl="1" indent="-457200" defTabSz="914400" fontAlgn="base">
              <a:spcBef>
                <a:spcPct val="0"/>
              </a:spcBef>
              <a:spcAft>
                <a:spcPct val="0"/>
              </a:spcAft>
            </a:pPr>
            <a:endParaRPr lang="fr-FR" sz="2000" dirty="0">
              <a:solidFill>
                <a:srgbClr val="000000"/>
              </a:solidFill>
              <a:latin typeface="Arial" charset="0"/>
              <a:cs typeface="Times New Roman" pitchFamily="18" charset="0"/>
            </a:endParaRPr>
          </a:p>
          <a:p>
            <a:pPr defTabSz="914400"/>
            <a:endParaRPr lang="en-US" sz="2400" dirty="0">
              <a:solidFill>
                <a:srgbClr val="000000"/>
              </a:solidFill>
              <a:latin typeface="Arial"/>
              <a:cs typeface="Arial" charset="0"/>
            </a:endParaRPr>
          </a:p>
        </p:txBody>
      </p:sp>
      <p:sp>
        <p:nvSpPr>
          <p:cNvPr id="6" name="Espace réservé du contenu 2"/>
          <p:cNvSpPr>
            <a:spLocks noGrp="1"/>
          </p:cNvSpPr>
          <p:nvPr>
            <p:ph sz="half" idx="1"/>
          </p:nvPr>
        </p:nvSpPr>
        <p:spPr>
          <a:xfrm>
            <a:off x="189857" y="1311606"/>
            <a:ext cx="4314414" cy="4925138"/>
          </a:xfrm>
          <a:solidFill>
            <a:srgbClr val="FFFFCC"/>
          </a:solidFill>
        </p:spPr>
        <p:txBody>
          <a:bodyPr/>
          <a:lstStyle/>
          <a:p>
            <a:pPr marL="396875" lvl="1" indent="0" algn="ctr">
              <a:spcBef>
                <a:spcPct val="0"/>
              </a:spcBef>
              <a:buNone/>
            </a:pPr>
            <a:r>
              <a:rPr lang="fr-FR" sz="1600" b="1" dirty="0">
                <a:solidFill>
                  <a:schemeClr val="accent1">
                    <a:lumMod val="50000"/>
                  </a:schemeClr>
                </a:solidFill>
                <a:latin typeface="Arial" charset="0"/>
                <a:cs typeface="Times New Roman" pitchFamily="18" charset="0"/>
              </a:rPr>
              <a:t>2011</a:t>
            </a:r>
          </a:p>
          <a:p>
            <a:pPr marL="396875" lvl="1" indent="0">
              <a:spcBef>
                <a:spcPct val="0"/>
              </a:spcBef>
              <a:buNone/>
            </a:pPr>
            <a:r>
              <a:rPr lang="fr-FR" sz="1600" b="1" dirty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SFCL, Club </a:t>
            </a:r>
            <a:r>
              <a:rPr lang="fr-FR" sz="1600" b="1" dirty="0" err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Coelio</a:t>
            </a:r>
            <a:r>
              <a:rPr lang="fr-FR" sz="1600" b="1" dirty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, EHS </a:t>
            </a:r>
            <a:r>
              <a:rPr lang="fr-FR" sz="1600" b="1" dirty="0" err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Ghendt</a:t>
            </a:r>
            <a:endParaRPr lang="fr-FR" sz="1600" b="1" dirty="0">
              <a:solidFill>
                <a:srgbClr val="000000"/>
              </a:solidFill>
              <a:latin typeface="Arial" charset="0"/>
              <a:cs typeface="Times New Roman" pitchFamily="18" charset="0"/>
            </a:endParaRPr>
          </a:p>
          <a:p>
            <a:pPr marL="396875" lvl="1" indent="0">
              <a:spcBef>
                <a:spcPct val="0"/>
              </a:spcBef>
              <a:buNone/>
            </a:pPr>
            <a:r>
              <a:rPr lang="fr-FR" sz="1600" b="1" dirty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AFC, </a:t>
            </a:r>
            <a:r>
              <a:rPr lang="fr-FR" sz="1600" b="1" dirty="0" err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Mesh</a:t>
            </a:r>
            <a:endParaRPr lang="fr-FR" sz="1600" b="1" dirty="0">
              <a:solidFill>
                <a:srgbClr val="000000"/>
              </a:solidFill>
              <a:latin typeface="Arial" charset="0"/>
              <a:cs typeface="Times New Roman" pitchFamily="18" charset="0"/>
            </a:endParaRPr>
          </a:p>
          <a:p>
            <a:pPr marL="396875" lvl="1" indent="0" algn="ctr">
              <a:spcBef>
                <a:spcPct val="0"/>
              </a:spcBef>
              <a:buNone/>
            </a:pPr>
            <a:r>
              <a:rPr lang="fr-FR" sz="1600" b="1" dirty="0">
                <a:solidFill>
                  <a:srgbClr val="3C8C93"/>
                </a:solidFill>
                <a:latin typeface="Arial" charset="0"/>
                <a:cs typeface="Times New Roman" pitchFamily="18" charset="0"/>
              </a:rPr>
              <a:t>2012</a:t>
            </a:r>
          </a:p>
          <a:p>
            <a:pPr marL="396875" lvl="1" indent="0">
              <a:spcBef>
                <a:spcPct val="0"/>
              </a:spcBef>
              <a:buNone/>
            </a:pPr>
            <a:r>
              <a:rPr lang="fr-FR" sz="1600" b="1" dirty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SFCE, </a:t>
            </a:r>
            <a:r>
              <a:rPr lang="fr-FR" sz="1600" b="1" dirty="0" err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Mesh</a:t>
            </a:r>
            <a:r>
              <a:rPr lang="fr-FR" sz="1600" b="1" dirty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 Quito, AFC Nice, SFCD </a:t>
            </a:r>
          </a:p>
          <a:p>
            <a:pPr marL="396875" lvl="1" indent="0" algn="ctr">
              <a:spcBef>
                <a:spcPct val="0"/>
              </a:spcBef>
              <a:buNone/>
            </a:pPr>
            <a:endParaRPr lang="fr-FR" sz="1600" b="1" dirty="0">
              <a:solidFill>
                <a:srgbClr val="000000"/>
              </a:solidFill>
              <a:latin typeface="Arial" charset="0"/>
              <a:cs typeface="Times New Roman" pitchFamily="18" charset="0"/>
            </a:endParaRPr>
          </a:p>
          <a:p>
            <a:pPr marL="396875" lvl="1" indent="0" algn="ctr">
              <a:spcBef>
                <a:spcPct val="0"/>
              </a:spcBef>
              <a:buNone/>
            </a:pPr>
            <a:r>
              <a:rPr lang="fr-FR" sz="1600" b="1" dirty="0">
                <a:solidFill>
                  <a:srgbClr val="3C8C93"/>
                </a:solidFill>
                <a:latin typeface="Arial" charset="0"/>
                <a:cs typeface="Times New Roman" pitchFamily="18" charset="0"/>
              </a:rPr>
              <a:t>2013</a:t>
            </a:r>
          </a:p>
          <a:p>
            <a:pPr marL="396875" lvl="1" indent="0">
              <a:spcBef>
                <a:spcPct val="0"/>
              </a:spcBef>
              <a:buNone/>
            </a:pPr>
            <a:r>
              <a:rPr lang="fr-FR" sz="1600" b="1" dirty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FCVD, SFCE, EHS Gdansk, </a:t>
            </a:r>
            <a:r>
              <a:rPr lang="fr-FR" sz="1600" b="1" dirty="0" err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Mesh</a:t>
            </a:r>
            <a:r>
              <a:rPr lang="fr-FR" sz="1600" b="1" dirty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, AFC, </a:t>
            </a:r>
          </a:p>
          <a:p>
            <a:pPr marL="396875" lvl="1" indent="0" algn="ctr">
              <a:spcBef>
                <a:spcPct val="0"/>
              </a:spcBef>
              <a:buNone/>
            </a:pPr>
            <a:r>
              <a:rPr lang="fr-FR" sz="1600" b="1" dirty="0">
                <a:solidFill>
                  <a:srgbClr val="3C8C93"/>
                </a:solidFill>
                <a:latin typeface="Arial" charset="0"/>
                <a:cs typeface="Times New Roman" pitchFamily="18" charset="0"/>
              </a:rPr>
              <a:t>2014</a:t>
            </a:r>
          </a:p>
          <a:p>
            <a:pPr marL="396875" lvl="1" indent="0">
              <a:spcBef>
                <a:spcPct val="0"/>
              </a:spcBef>
              <a:buNone/>
            </a:pPr>
            <a:r>
              <a:rPr lang="fr-FR" sz="1600" b="1" dirty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SFCE, EHS Edinburgh, </a:t>
            </a:r>
            <a:r>
              <a:rPr lang="fr-FR" sz="1600" b="1" dirty="0" err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Mesh</a:t>
            </a:r>
            <a:r>
              <a:rPr lang="fr-FR" sz="1600" b="1" dirty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, AFC, </a:t>
            </a:r>
          </a:p>
          <a:p>
            <a:pPr marL="396875" lvl="1" indent="0">
              <a:spcBef>
                <a:spcPct val="0"/>
              </a:spcBef>
              <a:buNone/>
            </a:pPr>
            <a:r>
              <a:rPr lang="fr-FR" sz="1600" b="1" dirty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EHS Bard Bruxelles, DESC IDF</a:t>
            </a:r>
          </a:p>
          <a:p>
            <a:pPr marL="396875" lvl="1" indent="0">
              <a:spcBef>
                <a:spcPct val="0"/>
              </a:spcBef>
              <a:buNone/>
            </a:pPr>
            <a:r>
              <a:rPr lang="fr-FR" sz="1600" b="1" dirty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RICH </a:t>
            </a:r>
            <a:r>
              <a:rPr lang="fr-FR" sz="1600" b="1" dirty="0" err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congress</a:t>
            </a:r>
            <a:r>
              <a:rPr lang="fr-FR" sz="1600" b="1" dirty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 Rotterdam, </a:t>
            </a:r>
          </a:p>
          <a:p>
            <a:pPr marL="396875" lvl="1" indent="0">
              <a:spcBef>
                <a:spcPct val="0"/>
              </a:spcBef>
              <a:buNone/>
            </a:pPr>
            <a:r>
              <a:rPr lang="fr-FR" sz="1600" b="1" dirty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APHS </a:t>
            </a:r>
            <a:r>
              <a:rPr lang="fr-FR" sz="1600" b="1" dirty="0" err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Thailande</a:t>
            </a:r>
            <a:endParaRPr lang="fr-FR" sz="1600" b="1" dirty="0">
              <a:solidFill>
                <a:srgbClr val="000000"/>
              </a:solidFill>
              <a:latin typeface="Arial" charset="0"/>
              <a:cs typeface="Times New Roman" pitchFamily="18" charset="0"/>
            </a:endParaRPr>
          </a:p>
          <a:p>
            <a:pPr marL="396875" lvl="1" indent="0" algn="ctr">
              <a:spcBef>
                <a:spcPct val="0"/>
              </a:spcBef>
              <a:buNone/>
            </a:pPr>
            <a:r>
              <a:rPr lang="fr-FR" sz="1600" b="1" dirty="0">
                <a:solidFill>
                  <a:srgbClr val="3C8C93"/>
                </a:solidFill>
                <a:latin typeface="Arial" charset="0"/>
                <a:cs typeface="Times New Roman" pitchFamily="18" charset="0"/>
              </a:rPr>
              <a:t>2015</a:t>
            </a:r>
          </a:p>
          <a:p>
            <a:pPr marL="396875" lvl="1" indent="0">
              <a:spcBef>
                <a:spcPct val="0"/>
              </a:spcBef>
              <a:buNone/>
            </a:pPr>
            <a:r>
              <a:rPr lang="fr-FR" sz="1600" b="1" dirty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SFCE, Académie, </a:t>
            </a:r>
            <a:r>
              <a:rPr lang="fr-FR" sz="1600" b="1" dirty="0" err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EuraHS</a:t>
            </a:r>
            <a:r>
              <a:rPr lang="fr-FR" sz="1600" b="1" dirty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 Berlin</a:t>
            </a:r>
          </a:p>
          <a:p>
            <a:pPr marL="396875" lvl="1" indent="0">
              <a:spcBef>
                <a:spcPct val="0"/>
              </a:spcBef>
              <a:buNone/>
            </a:pPr>
            <a:r>
              <a:rPr lang="fr-FR" sz="1600" b="1" dirty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EHS AHS Milan, </a:t>
            </a:r>
            <a:r>
              <a:rPr lang="fr-FR" sz="1600" b="1" dirty="0" err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Mesh</a:t>
            </a:r>
            <a:r>
              <a:rPr lang="fr-FR" sz="1600" b="1" dirty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, Cologne</a:t>
            </a:r>
          </a:p>
          <a:p>
            <a:pPr marL="396875" lvl="1" indent="0">
              <a:spcBef>
                <a:spcPct val="0"/>
              </a:spcBef>
              <a:buNone/>
            </a:pPr>
            <a:r>
              <a:rPr lang="fr-FR" sz="1600" b="1" dirty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VF Valence, APHS Corée</a:t>
            </a:r>
          </a:p>
          <a:p>
            <a:pPr marL="396875" lvl="1" indent="0">
              <a:spcBef>
                <a:spcPct val="0"/>
              </a:spcBef>
              <a:buNone/>
            </a:pPr>
            <a:endParaRPr lang="fr-FR" sz="1600" b="1" dirty="0">
              <a:solidFill>
                <a:srgbClr val="000000"/>
              </a:solidFill>
              <a:latin typeface="Arial" charset="0"/>
              <a:cs typeface="Times New Roman" pitchFamily="18" charset="0"/>
            </a:endParaRPr>
          </a:p>
          <a:p>
            <a:pPr marL="457200" lvl="1" indent="0">
              <a:buNone/>
            </a:pPr>
            <a:endParaRPr lang="fr-FR" sz="1600" dirty="0"/>
          </a:p>
          <a:p>
            <a:pPr>
              <a:buFont typeface="Wingdings" charset="2"/>
              <a:buChar char="§"/>
            </a:pPr>
            <a:endParaRPr lang="fr-FR" dirty="0"/>
          </a:p>
          <a:p>
            <a:endParaRPr lang="fr-FR" sz="2000" dirty="0"/>
          </a:p>
          <a:p>
            <a:pPr marL="0" indent="0">
              <a:buNone/>
            </a:pPr>
            <a:endParaRPr lang="fr-FR" sz="2000" dirty="0"/>
          </a:p>
          <a:p>
            <a:pPr marL="0" indent="0">
              <a:buNone/>
            </a:pPr>
            <a:endParaRPr lang="fr-FR" sz="2400" dirty="0"/>
          </a:p>
        </p:txBody>
      </p:sp>
      <p:sp>
        <p:nvSpPr>
          <p:cNvPr id="7" name="Espace réservé du contenu 4"/>
          <p:cNvSpPr>
            <a:spLocks noGrp="1"/>
          </p:cNvSpPr>
          <p:nvPr>
            <p:ph sz="half" idx="2"/>
          </p:nvPr>
        </p:nvSpPr>
        <p:spPr>
          <a:xfrm>
            <a:off x="4639733" y="1311606"/>
            <a:ext cx="4170394" cy="4925138"/>
          </a:xfrm>
          <a:solidFill>
            <a:srgbClr val="FFFFCC"/>
          </a:solidFill>
        </p:spPr>
        <p:txBody>
          <a:bodyPr/>
          <a:lstStyle/>
          <a:p>
            <a:pPr marL="396875" lvl="1" indent="0" algn="ctr">
              <a:spcBef>
                <a:spcPct val="0"/>
              </a:spcBef>
              <a:buNone/>
            </a:pPr>
            <a:r>
              <a:rPr lang="fr-FR" sz="1600" b="1" dirty="0">
                <a:solidFill>
                  <a:srgbClr val="3C8C93"/>
                </a:solidFill>
                <a:latin typeface="Arial" charset="0"/>
                <a:cs typeface="Times New Roman" pitchFamily="18" charset="0"/>
              </a:rPr>
              <a:t>2016</a:t>
            </a:r>
          </a:p>
          <a:p>
            <a:pPr marL="396875" lvl="1" indent="0">
              <a:spcBef>
                <a:spcPct val="0"/>
              </a:spcBef>
              <a:buNone/>
            </a:pPr>
            <a:r>
              <a:rPr lang="fr-FR" sz="1600" b="1" dirty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SFCE, EHS Rotterdam, </a:t>
            </a:r>
          </a:p>
          <a:p>
            <a:pPr marL="396875" lvl="1" indent="0">
              <a:spcBef>
                <a:spcPct val="0"/>
              </a:spcBef>
              <a:buNone/>
            </a:pPr>
            <a:r>
              <a:rPr lang="fr-FR" sz="1600" b="1" dirty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AHS Washington, </a:t>
            </a:r>
            <a:r>
              <a:rPr lang="fr-FR" sz="1600" b="1" dirty="0" err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Mesh</a:t>
            </a:r>
            <a:r>
              <a:rPr lang="fr-FR" sz="1600" b="1" dirty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 Paris</a:t>
            </a:r>
          </a:p>
          <a:p>
            <a:pPr marL="396875" lvl="1" indent="0">
              <a:spcBef>
                <a:spcPct val="0"/>
              </a:spcBef>
              <a:buNone/>
            </a:pPr>
            <a:r>
              <a:rPr lang="fr-FR" sz="1600" b="1" dirty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AFC, EHS Paris, APHS Tokyo</a:t>
            </a:r>
          </a:p>
          <a:p>
            <a:pPr marL="396875" lvl="1" indent="0">
              <a:spcBef>
                <a:spcPct val="0"/>
              </a:spcBef>
              <a:buNone/>
            </a:pPr>
            <a:r>
              <a:rPr lang="fr-FR" sz="1600" b="1" dirty="0">
                <a:latin typeface="Arial" charset="0"/>
                <a:cs typeface="Times New Roman" pitchFamily="18" charset="0"/>
              </a:rPr>
              <a:t>MMESA Oran, </a:t>
            </a:r>
            <a:r>
              <a:rPr lang="fr-FR" sz="1600" b="1" dirty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Cracovie, ANC</a:t>
            </a:r>
          </a:p>
          <a:p>
            <a:pPr marL="396875" lvl="1" indent="0" algn="ctr">
              <a:spcBef>
                <a:spcPct val="0"/>
              </a:spcBef>
              <a:buNone/>
            </a:pPr>
            <a:r>
              <a:rPr lang="fr-FR" sz="1600" b="1" dirty="0">
                <a:solidFill>
                  <a:srgbClr val="3C8C93"/>
                </a:solidFill>
                <a:latin typeface="Arial" charset="0"/>
                <a:cs typeface="Times New Roman" pitchFamily="18" charset="0"/>
              </a:rPr>
              <a:t>2017</a:t>
            </a:r>
          </a:p>
          <a:p>
            <a:pPr marL="396875" lvl="1" indent="0">
              <a:spcBef>
                <a:spcPct val="0"/>
              </a:spcBef>
              <a:buNone/>
            </a:pPr>
            <a:r>
              <a:rPr lang="fr-FR" sz="1600" b="1" dirty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SFCE Paris, AHS Cancun,</a:t>
            </a:r>
          </a:p>
          <a:p>
            <a:pPr marL="396875" lvl="1" indent="0">
              <a:spcBef>
                <a:spcPct val="0"/>
              </a:spcBef>
              <a:buNone/>
            </a:pPr>
            <a:r>
              <a:rPr lang="fr-FR" sz="1600" b="1" dirty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RCS Adelaïde </a:t>
            </a:r>
            <a:r>
              <a:rPr lang="fr-FR" sz="1600" b="1" dirty="0" err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Australia</a:t>
            </a:r>
            <a:r>
              <a:rPr lang="fr-FR" sz="1600" b="1" dirty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,</a:t>
            </a:r>
          </a:p>
          <a:p>
            <a:pPr marL="396875" lvl="1" indent="0">
              <a:spcBef>
                <a:spcPct val="0"/>
              </a:spcBef>
              <a:buNone/>
            </a:pPr>
            <a:r>
              <a:rPr lang="fr-FR" sz="1600" b="1" dirty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Club </a:t>
            </a:r>
            <a:r>
              <a:rPr lang="fr-FR" sz="1600" b="1" dirty="0" err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Coelio</a:t>
            </a:r>
            <a:r>
              <a:rPr lang="fr-FR" sz="1600" b="1" dirty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 Angers,  EHS Vienne, </a:t>
            </a:r>
          </a:p>
          <a:p>
            <a:pPr marL="396875" lvl="1" indent="0">
              <a:spcBef>
                <a:spcPct val="0"/>
              </a:spcBef>
              <a:buNone/>
            </a:pPr>
            <a:r>
              <a:rPr lang="fr-FR" sz="1600" b="1" dirty="0" err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Aclavine</a:t>
            </a:r>
            <a:r>
              <a:rPr lang="fr-FR" sz="1600" b="1" dirty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 Tenerife, </a:t>
            </a:r>
            <a:r>
              <a:rPr lang="fr-FR" sz="1600" b="1" dirty="0" err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Mesh</a:t>
            </a:r>
            <a:r>
              <a:rPr lang="fr-FR" sz="1600" b="1" dirty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 Paris, </a:t>
            </a:r>
          </a:p>
          <a:p>
            <a:pPr marL="396875" lvl="1" indent="0">
              <a:spcBef>
                <a:spcPct val="0"/>
              </a:spcBef>
              <a:buNone/>
            </a:pPr>
            <a:r>
              <a:rPr lang="fr-FR" sz="1600" b="1" dirty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AFC Paris, Barcelone</a:t>
            </a:r>
          </a:p>
          <a:p>
            <a:pPr marL="396875" lvl="1" indent="0" algn="ctr">
              <a:spcBef>
                <a:spcPct val="0"/>
              </a:spcBef>
              <a:buNone/>
            </a:pPr>
            <a:r>
              <a:rPr lang="fr-FR" sz="1600" b="1" dirty="0">
                <a:solidFill>
                  <a:srgbClr val="3C8C93"/>
                </a:solidFill>
                <a:latin typeface="Arial" charset="0"/>
                <a:cs typeface="Times New Roman" pitchFamily="18" charset="0"/>
              </a:rPr>
              <a:t>2018</a:t>
            </a:r>
          </a:p>
          <a:p>
            <a:pPr marL="396875" lvl="1" indent="0">
              <a:spcBef>
                <a:spcPct val="0"/>
              </a:spcBef>
              <a:buNone/>
            </a:pPr>
            <a:r>
              <a:rPr lang="fr-FR" sz="1600" b="1" dirty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JAB, SFCE Paris, AHS Miami, ANC,</a:t>
            </a:r>
          </a:p>
          <a:p>
            <a:pPr marL="396875" lvl="1" indent="0">
              <a:spcBef>
                <a:spcPct val="0"/>
              </a:spcBef>
              <a:buNone/>
            </a:pPr>
            <a:r>
              <a:rPr lang="fr-FR" sz="1600" b="1" dirty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London, Cologne, </a:t>
            </a:r>
            <a:r>
              <a:rPr lang="fr-FR" sz="1600" b="1" dirty="0" err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Aclavine</a:t>
            </a:r>
            <a:r>
              <a:rPr lang="fr-FR" sz="1600" b="1" dirty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, </a:t>
            </a:r>
          </a:p>
          <a:p>
            <a:pPr marL="396875" lvl="1" indent="0">
              <a:spcBef>
                <a:spcPct val="0"/>
              </a:spcBef>
              <a:buNone/>
            </a:pPr>
            <a:r>
              <a:rPr lang="fr-FR" sz="1600" b="1" dirty="0" err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Mesh</a:t>
            </a:r>
            <a:r>
              <a:rPr lang="fr-FR" sz="1600" b="1" dirty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, Catane,</a:t>
            </a:r>
          </a:p>
          <a:p>
            <a:pPr marL="396875" lvl="1" indent="0">
              <a:spcBef>
                <a:spcPct val="0"/>
              </a:spcBef>
              <a:buNone/>
            </a:pPr>
            <a:r>
              <a:rPr lang="fr-FR" sz="1600" b="1" dirty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AFC, ANC, MMESA, APHS </a:t>
            </a:r>
            <a:r>
              <a:rPr lang="fr-FR" sz="1600" b="1" dirty="0" err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Dubai</a:t>
            </a:r>
            <a:r>
              <a:rPr lang="fr-FR" sz="1600" b="1" dirty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, Nice, Pologne…</a:t>
            </a:r>
          </a:p>
          <a:p>
            <a:pPr marL="0" indent="0">
              <a:buNone/>
            </a:pPr>
            <a:endParaRPr lang="fr-FR" sz="1600" dirty="0"/>
          </a:p>
          <a:p>
            <a:pPr marL="457200" lvl="1" indent="0">
              <a:buNone/>
            </a:pPr>
            <a:endParaRPr lang="fr-FR" sz="1600" dirty="0"/>
          </a:p>
          <a:p>
            <a:pPr marL="396875" lvl="1" indent="0">
              <a:spcBef>
                <a:spcPct val="0"/>
              </a:spcBef>
              <a:buNone/>
            </a:pPr>
            <a:endParaRPr lang="fr-FR" sz="1600" b="1" dirty="0">
              <a:solidFill>
                <a:srgbClr val="000000"/>
              </a:solidFill>
              <a:latin typeface="Arial" charset="0"/>
              <a:cs typeface="Times New Roman" pitchFamily="18" charset="0"/>
            </a:endParaRPr>
          </a:p>
          <a:p>
            <a:pPr marL="57150" indent="0">
              <a:buNone/>
            </a:pPr>
            <a:endParaRPr lang="fr-FR" sz="2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94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52736"/>
          </a:xfrm>
          <a:gradFill>
            <a:gsLst>
              <a:gs pos="0">
                <a:srgbClr val="4FA9B5"/>
              </a:gs>
              <a:gs pos="65000">
                <a:schemeClr val="bg1">
                  <a:shade val="90000"/>
                  <a:satMod val="375000"/>
                </a:schemeClr>
              </a:gs>
              <a:gs pos="100000">
                <a:schemeClr val="bg2">
                  <a:tint val="88000"/>
                  <a:satMod val="400000"/>
                </a:schemeClr>
              </a:gs>
            </a:gsLst>
            <a:lin ang="5400000" scaled="0"/>
          </a:gradFill>
        </p:spPr>
        <p:txBody>
          <a:bodyPr/>
          <a:lstStyle/>
          <a:p>
            <a:pPr algn="r"/>
            <a:r>
              <a:rPr lang="fr-FR" sz="3600" dirty="0">
                <a:solidFill>
                  <a:schemeClr val="accent1">
                    <a:lumMod val="50000"/>
                  </a:schemeClr>
                </a:solidFill>
              </a:rPr>
              <a:t>         Présentations en congrès</a:t>
            </a:r>
            <a:endParaRPr lang="fr-FR" sz="3600" dirty="0"/>
          </a:p>
        </p:txBody>
      </p:sp>
      <p:pic>
        <p:nvPicPr>
          <p:cNvPr id="5" name="Picture 2" descr="C:\Users\Jean-François\Documents\HERNIE CLUB HERNIE\LOGO\LOGO OFFICIEL en définition maximale\logo_Club_Hernie_final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48" y="103015"/>
            <a:ext cx="1510477" cy="877716"/>
          </a:xfrm>
          <a:prstGeom prst="rect">
            <a:avLst/>
          </a:prstGeom>
          <a:noFill/>
        </p:spPr>
      </p:pic>
      <p:cxnSp>
        <p:nvCxnSpPr>
          <p:cNvPr id="8" name="Connecteur droit 7"/>
          <p:cNvCxnSpPr/>
          <p:nvPr/>
        </p:nvCxnSpPr>
        <p:spPr bwMode="auto">
          <a:xfrm>
            <a:off x="0" y="1052736"/>
            <a:ext cx="91440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" name="ZoneTexte 8"/>
          <p:cNvSpPr txBox="1"/>
          <p:nvPr/>
        </p:nvSpPr>
        <p:spPr>
          <a:xfrm>
            <a:off x="251520" y="1340768"/>
            <a:ext cx="8496944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4075" lvl="1" indent="-457200" defTabSz="914400" fontAlgn="base">
              <a:spcBef>
                <a:spcPct val="0"/>
              </a:spcBef>
              <a:spcAft>
                <a:spcPct val="0"/>
              </a:spcAft>
            </a:pPr>
            <a:endParaRPr lang="fr-FR" sz="2000" dirty="0">
              <a:solidFill>
                <a:srgbClr val="000000"/>
              </a:solidFill>
              <a:latin typeface="Arial" charset="0"/>
              <a:cs typeface="Times New Roman" pitchFamily="18" charset="0"/>
            </a:endParaRPr>
          </a:p>
          <a:p>
            <a:pPr marL="854075" lvl="1" indent="-457200" defTabSz="914400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endParaRPr lang="fr-FR" sz="2000" dirty="0">
              <a:solidFill>
                <a:srgbClr val="000000"/>
              </a:solidFill>
              <a:latin typeface="Arial" charset="0"/>
              <a:cs typeface="Times New Roman" pitchFamily="18" charset="0"/>
            </a:endParaRPr>
          </a:p>
          <a:p>
            <a:pPr marL="854075" lvl="1" indent="-457200" defTabSz="914400" fontAlgn="base">
              <a:spcBef>
                <a:spcPct val="0"/>
              </a:spcBef>
              <a:spcAft>
                <a:spcPct val="0"/>
              </a:spcAft>
            </a:pPr>
            <a:endParaRPr lang="fr-FR" sz="2000" dirty="0">
              <a:solidFill>
                <a:srgbClr val="000000"/>
              </a:solidFill>
              <a:latin typeface="Arial" charset="0"/>
              <a:cs typeface="Times New Roman" pitchFamily="18" charset="0"/>
            </a:endParaRPr>
          </a:p>
          <a:p>
            <a:pPr marL="854075" lvl="1" indent="-457200" defTabSz="914400" fontAlgn="base">
              <a:spcBef>
                <a:spcPct val="0"/>
              </a:spcBef>
              <a:spcAft>
                <a:spcPct val="0"/>
              </a:spcAft>
            </a:pPr>
            <a:endParaRPr lang="fr-FR" sz="2000" dirty="0">
              <a:solidFill>
                <a:srgbClr val="000000"/>
              </a:solidFill>
              <a:latin typeface="Arial" charset="0"/>
              <a:cs typeface="Times New Roman" pitchFamily="18" charset="0"/>
            </a:endParaRPr>
          </a:p>
          <a:p>
            <a:pPr defTabSz="914400"/>
            <a:endParaRPr lang="en-US" sz="2400" dirty="0">
              <a:solidFill>
                <a:srgbClr val="000000"/>
              </a:solidFill>
              <a:latin typeface="Arial"/>
              <a:cs typeface="Arial" charset="0"/>
            </a:endParaRPr>
          </a:p>
        </p:txBody>
      </p:sp>
      <p:sp>
        <p:nvSpPr>
          <p:cNvPr id="7" name="Espace réservé du contenu 4"/>
          <p:cNvSpPr>
            <a:spLocks noGrp="1"/>
          </p:cNvSpPr>
          <p:nvPr>
            <p:ph sz="half" idx="2"/>
          </p:nvPr>
        </p:nvSpPr>
        <p:spPr>
          <a:xfrm>
            <a:off x="4639733" y="1311606"/>
            <a:ext cx="4170394" cy="4925138"/>
          </a:xfrm>
          <a:solidFill>
            <a:srgbClr val="FFFFCC"/>
          </a:solidFill>
        </p:spPr>
        <p:txBody>
          <a:bodyPr/>
          <a:lstStyle/>
          <a:p>
            <a:pPr marL="396875" lvl="1" indent="0" algn="ctr">
              <a:spcBef>
                <a:spcPct val="0"/>
              </a:spcBef>
              <a:buNone/>
            </a:pPr>
            <a:r>
              <a:rPr lang="fr-FR" sz="1600" b="1" dirty="0">
                <a:solidFill>
                  <a:srgbClr val="3C8C93"/>
                </a:solidFill>
                <a:latin typeface="Arial" charset="0"/>
                <a:cs typeface="Times New Roman" pitchFamily="18" charset="0"/>
              </a:rPr>
              <a:t>2019</a:t>
            </a:r>
          </a:p>
          <a:p>
            <a:pPr marL="396875" lvl="1" indent="0">
              <a:spcBef>
                <a:spcPct val="0"/>
              </a:spcBef>
              <a:buNone/>
            </a:pPr>
            <a:r>
              <a:rPr lang="fr-FR" sz="1600" b="1" dirty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JAB, SFCE Paris, IHS Prague, </a:t>
            </a:r>
            <a:r>
              <a:rPr lang="fr-FR" sz="1600" b="1" dirty="0" err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Cirugia</a:t>
            </a:r>
            <a:r>
              <a:rPr lang="fr-FR" sz="1600" b="1" dirty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 </a:t>
            </a:r>
            <a:r>
              <a:rPr lang="fr-FR" sz="1600" b="1" dirty="0" err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Pared</a:t>
            </a:r>
            <a:r>
              <a:rPr lang="fr-FR" sz="1600" b="1" dirty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 Valencia, AFC Paris, </a:t>
            </a:r>
            <a:r>
              <a:rPr lang="fr-FR" sz="1600" b="1" dirty="0" err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Aclavine</a:t>
            </a:r>
            <a:r>
              <a:rPr lang="fr-FR" sz="1600" b="1" dirty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 Corfou, EHS Hambourg, APHS Bali, </a:t>
            </a:r>
          </a:p>
          <a:p>
            <a:pPr marL="396875" lvl="1" indent="0">
              <a:spcBef>
                <a:spcPct val="0"/>
              </a:spcBef>
              <a:buNone/>
            </a:pPr>
            <a:endParaRPr lang="fr-FR" sz="1600" b="1" dirty="0">
              <a:solidFill>
                <a:srgbClr val="000000"/>
              </a:solidFill>
              <a:latin typeface="Arial" charset="0"/>
              <a:cs typeface="Times New Roman" pitchFamily="18" charset="0"/>
            </a:endParaRPr>
          </a:p>
          <a:p>
            <a:pPr marL="396875" lvl="1" indent="0" algn="ctr">
              <a:spcBef>
                <a:spcPct val="0"/>
              </a:spcBef>
              <a:buNone/>
            </a:pPr>
            <a:r>
              <a:rPr lang="fr-FR" sz="1600" b="1" dirty="0">
                <a:solidFill>
                  <a:srgbClr val="3C8C93"/>
                </a:solidFill>
                <a:latin typeface="Arial" charset="0"/>
                <a:cs typeface="Times New Roman" pitchFamily="18" charset="0"/>
              </a:rPr>
              <a:t>2020</a:t>
            </a:r>
            <a:endParaRPr lang="fr-FR" sz="1600" b="1" dirty="0">
              <a:solidFill>
                <a:srgbClr val="000000"/>
              </a:solidFill>
              <a:latin typeface="Arial" charset="0"/>
              <a:cs typeface="Times New Roman" pitchFamily="18" charset="0"/>
            </a:endParaRPr>
          </a:p>
          <a:p>
            <a:pPr marL="396875" lvl="1" indent="0">
              <a:spcBef>
                <a:spcPct val="0"/>
              </a:spcBef>
              <a:buNone/>
            </a:pPr>
            <a:r>
              <a:rPr lang="fr-FR" sz="1600" b="1" dirty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SFCE Marseille, ANC Paris, </a:t>
            </a:r>
          </a:p>
          <a:p>
            <a:pPr marL="396875" lvl="1" indent="0">
              <a:spcBef>
                <a:spcPct val="0"/>
              </a:spcBef>
              <a:buNone/>
            </a:pPr>
            <a:r>
              <a:rPr lang="fr-FR" sz="1600" b="1" dirty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AFC Montrouge, </a:t>
            </a:r>
          </a:p>
          <a:p>
            <a:pPr marL="396875" lvl="1" indent="0">
              <a:spcBef>
                <a:spcPct val="0"/>
              </a:spcBef>
              <a:buNone/>
            </a:pPr>
            <a:r>
              <a:rPr lang="fr-FR" sz="1600" b="1" dirty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Bombay, </a:t>
            </a:r>
          </a:p>
          <a:p>
            <a:pPr marL="396875" lvl="1" indent="0">
              <a:spcBef>
                <a:spcPct val="0"/>
              </a:spcBef>
              <a:buNone/>
            </a:pPr>
            <a:r>
              <a:rPr lang="fr-FR" sz="1600" b="1" dirty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EHS Barcelona, </a:t>
            </a:r>
          </a:p>
          <a:p>
            <a:pPr marL="0" indent="0">
              <a:buNone/>
            </a:pPr>
            <a:endParaRPr lang="fr-FR" sz="1600" dirty="0"/>
          </a:p>
          <a:p>
            <a:pPr marL="457200" lvl="1" indent="0">
              <a:buNone/>
            </a:pPr>
            <a:endParaRPr lang="fr-FR" sz="1600" dirty="0"/>
          </a:p>
          <a:p>
            <a:pPr marL="396875" lvl="1" indent="0">
              <a:spcBef>
                <a:spcPct val="0"/>
              </a:spcBef>
              <a:buNone/>
            </a:pPr>
            <a:endParaRPr lang="fr-FR" sz="1600" b="1" dirty="0">
              <a:solidFill>
                <a:srgbClr val="000000"/>
              </a:solidFill>
              <a:latin typeface="Arial" charset="0"/>
              <a:cs typeface="Times New Roman" pitchFamily="18" charset="0"/>
            </a:endParaRPr>
          </a:p>
          <a:p>
            <a:pPr marL="57150" indent="0">
              <a:buNone/>
            </a:pPr>
            <a:endParaRPr lang="fr-FR" sz="2000" dirty="0"/>
          </a:p>
          <a:p>
            <a:endParaRPr lang="en-US" dirty="0"/>
          </a:p>
        </p:txBody>
      </p:sp>
      <p:sp>
        <p:nvSpPr>
          <p:cNvPr id="10" name="Espace réservé du contenu 4">
            <a:extLst>
              <a:ext uri="{FF2B5EF4-FFF2-40B4-BE49-F238E27FC236}">
                <a16:creationId xmlns:a16="http://schemas.microsoft.com/office/drawing/2014/main" id="{F5556941-05B2-C047-B9A7-78393DCA38F2}"/>
              </a:ext>
            </a:extLst>
          </p:cNvPr>
          <p:cNvSpPr txBox="1">
            <a:spLocks/>
          </p:cNvSpPr>
          <p:nvPr/>
        </p:nvSpPr>
        <p:spPr bwMode="auto">
          <a:xfrm>
            <a:off x="333873" y="1311606"/>
            <a:ext cx="4170394" cy="4925138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 marL="396875" lvl="1" indent="0" algn="ctr" defTabSz="914400">
              <a:spcBef>
                <a:spcPct val="0"/>
              </a:spcBef>
              <a:buFontTx/>
              <a:buNone/>
            </a:pPr>
            <a:r>
              <a:rPr lang="fr-FR" sz="1600" b="1" kern="0" dirty="0">
                <a:solidFill>
                  <a:srgbClr val="3C8C93"/>
                </a:solidFill>
                <a:latin typeface="Arial" charset="0"/>
                <a:cs typeface="Times New Roman" pitchFamily="18" charset="0"/>
              </a:rPr>
              <a:t>2016</a:t>
            </a:r>
          </a:p>
          <a:p>
            <a:pPr marL="396875" lvl="1" indent="0" defTabSz="914400">
              <a:spcBef>
                <a:spcPct val="0"/>
              </a:spcBef>
              <a:buFontTx/>
              <a:buNone/>
            </a:pPr>
            <a:r>
              <a:rPr lang="fr-FR" sz="1600" b="1" kern="0" dirty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SFCE, EHS Rotterdam, </a:t>
            </a:r>
          </a:p>
          <a:p>
            <a:pPr marL="396875" lvl="1" indent="0" defTabSz="914400">
              <a:spcBef>
                <a:spcPct val="0"/>
              </a:spcBef>
              <a:buFontTx/>
              <a:buNone/>
            </a:pPr>
            <a:r>
              <a:rPr lang="fr-FR" sz="1600" b="1" kern="0" dirty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AHS Washington, </a:t>
            </a:r>
            <a:r>
              <a:rPr lang="fr-FR" sz="1600" b="1" kern="0" dirty="0" err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Mesh</a:t>
            </a:r>
            <a:r>
              <a:rPr lang="fr-FR" sz="1600" b="1" kern="0" dirty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 Paris</a:t>
            </a:r>
          </a:p>
          <a:p>
            <a:pPr marL="396875" lvl="1" indent="0" defTabSz="914400">
              <a:spcBef>
                <a:spcPct val="0"/>
              </a:spcBef>
              <a:buFontTx/>
              <a:buNone/>
            </a:pPr>
            <a:r>
              <a:rPr lang="fr-FR" sz="1600" b="1" kern="0" dirty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AFC, EHS Paris, APHS Tokyo</a:t>
            </a:r>
          </a:p>
          <a:p>
            <a:pPr marL="396875" lvl="1" indent="0" defTabSz="914400">
              <a:spcBef>
                <a:spcPct val="0"/>
              </a:spcBef>
              <a:buFontTx/>
              <a:buNone/>
            </a:pPr>
            <a:r>
              <a:rPr lang="fr-FR" sz="1600" b="1" kern="0" dirty="0">
                <a:latin typeface="Arial" charset="0"/>
                <a:cs typeface="Times New Roman" pitchFamily="18" charset="0"/>
              </a:rPr>
              <a:t>MMESA Oran, </a:t>
            </a:r>
            <a:r>
              <a:rPr lang="fr-FR" sz="1600" b="1" kern="0" dirty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Cracovie, ANC</a:t>
            </a:r>
          </a:p>
          <a:p>
            <a:pPr marL="396875" lvl="1" indent="0" algn="ctr" defTabSz="914400">
              <a:spcBef>
                <a:spcPct val="0"/>
              </a:spcBef>
              <a:buFontTx/>
              <a:buNone/>
            </a:pPr>
            <a:r>
              <a:rPr lang="fr-FR" sz="1600" b="1" kern="0" dirty="0">
                <a:solidFill>
                  <a:srgbClr val="3C8C93"/>
                </a:solidFill>
                <a:latin typeface="Arial" charset="0"/>
                <a:cs typeface="Times New Roman" pitchFamily="18" charset="0"/>
              </a:rPr>
              <a:t>2017</a:t>
            </a:r>
          </a:p>
          <a:p>
            <a:pPr marL="396875" lvl="1" indent="0" defTabSz="914400">
              <a:spcBef>
                <a:spcPct val="0"/>
              </a:spcBef>
              <a:buFontTx/>
              <a:buNone/>
            </a:pPr>
            <a:r>
              <a:rPr lang="fr-FR" sz="1600" b="1" kern="0" dirty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SFCE Paris, AHS Cancun,</a:t>
            </a:r>
          </a:p>
          <a:p>
            <a:pPr marL="396875" lvl="1" indent="0" defTabSz="914400">
              <a:spcBef>
                <a:spcPct val="0"/>
              </a:spcBef>
              <a:buFontTx/>
              <a:buNone/>
            </a:pPr>
            <a:r>
              <a:rPr lang="fr-FR" sz="1600" b="1" kern="0" dirty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RCS Adelaïde </a:t>
            </a:r>
            <a:r>
              <a:rPr lang="fr-FR" sz="1600" b="1" kern="0" dirty="0" err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Australia</a:t>
            </a:r>
            <a:r>
              <a:rPr lang="fr-FR" sz="1600" b="1" kern="0" dirty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,</a:t>
            </a:r>
          </a:p>
          <a:p>
            <a:pPr marL="396875" lvl="1" indent="0" defTabSz="914400">
              <a:spcBef>
                <a:spcPct val="0"/>
              </a:spcBef>
              <a:buFontTx/>
              <a:buNone/>
            </a:pPr>
            <a:r>
              <a:rPr lang="fr-FR" sz="1600" b="1" kern="0" dirty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Club </a:t>
            </a:r>
            <a:r>
              <a:rPr lang="fr-FR" sz="1600" b="1" kern="0" dirty="0" err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Coelio</a:t>
            </a:r>
            <a:r>
              <a:rPr lang="fr-FR" sz="1600" b="1" kern="0" dirty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 Angers,  EHS Vienne, </a:t>
            </a:r>
          </a:p>
          <a:p>
            <a:pPr marL="396875" lvl="1" indent="0" defTabSz="914400">
              <a:spcBef>
                <a:spcPct val="0"/>
              </a:spcBef>
              <a:buFontTx/>
              <a:buNone/>
            </a:pPr>
            <a:r>
              <a:rPr lang="fr-FR" sz="1600" b="1" kern="0" dirty="0" err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Aclavine</a:t>
            </a:r>
            <a:r>
              <a:rPr lang="fr-FR" sz="1600" b="1" kern="0" dirty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 Tenerife, </a:t>
            </a:r>
            <a:r>
              <a:rPr lang="fr-FR" sz="1600" b="1" kern="0" dirty="0" err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Mesh</a:t>
            </a:r>
            <a:r>
              <a:rPr lang="fr-FR" sz="1600" b="1" kern="0" dirty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 Paris, </a:t>
            </a:r>
          </a:p>
          <a:p>
            <a:pPr marL="396875" lvl="1" indent="0" defTabSz="914400">
              <a:spcBef>
                <a:spcPct val="0"/>
              </a:spcBef>
              <a:buFontTx/>
              <a:buNone/>
            </a:pPr>
            <a:r>
              <a:rPr lang="fr-FR" sz="1600" b="1" kern="0" dirty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AFC Paris, Barcelone</a:t>
            </a:r>
          </a:p>
          <a:p>
            <a:pPr marL="396875" lvl="1" indent="0" algn="ctr" defTabSz="914400">
              <a:spcBef>
                <a:spcPct val="0"/>
              </a:spcBef>
              <a:buFontTx/>
              <a:buNone/>
            </a:pPr>
            <a:r>
              <a:rPr lang="fr-FR" sz="1600" b="1" kern="0" dirty="0">
                <a:solidFill>
                  <a:srgbClr val="3C8C93"/>
                </a:solidFill>
                <a:latin typeface="Arial" charset="0"/>
                <a:cs typeface="Times New Roman" pitchFamily="18" charset="0"/>
              </a:rPr>
              <a:t>2018</a:t>
            </a:r>
          </a:p>
          <a:p>
            <a:pPr marL="396875" lvl="1" indent="0" defTabSz="914400">
              <a:spcBef>
                <a:spcPct val="0"/>
              </a:spcBef>
              <a:buFontTx/>
              <a:buNone/>
            </a:pPr>
            <a:r>
              <a:rPr lang="fr-FR" sz="1600" b="1" kern="0" dirty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JAB, SFCE Paris, AHS Miami, ANC,</a:t>
            </a:r>
          </a:p>
          <a:p>
            <a:pPr marL="396875" lvl="1" indent="0" defTabSz="914400">
              <a:spcBef>
                <a:spcPct val="0"/>
              </a:spcBef>
              <a:buFontTx/>
              <a:buNone/>
            </a:pPr>
            <a:r>
              <a:rPr lang="fr-FR" sz="1600" b="1" kern="0" dirty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London, Cologne, </a:t>
            </a:r>
            <a:r>
              <a:rPr lang="fr-FR" sz="1600" b="1" kern="0" dirty="0" err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Aclavine</a:t>
            </a:r>
            <a:r>
              <a:rPr lang="fr-FR" sz="1600" b="1" kern="0" dirty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, </a:t>
            </a:r>
          </a:p>
          <a:p>
            <a:pPr marL="396875" lvl="1" indent="0" defTabSz="914400">
              <a:spcBef>
                <a:spcPct val="0"/>
              </a:spcBef>
              <a:buFontTx/>
              <a:buNone/>
            </a:pPr>
            <a:r>
              <a:rPr lang="fr-FR" sz="1600" b="1" kern="0" dirty="0" err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Mesh</a:t>
            </a:r>
            <a:r>
              <a:rPr lang="fr-FR" sz="1600" b="1" kern="0" dirty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, Catane,</a:t>
            </a:r>
          </a:p>
          <a:p>
            <a:pPr marL="396875" lvl="1" indent="0" defTabSz="914400">
              <a:spcBef>
                <a:spcPct val="0"/>
              </a:spcBef>
              <a:buFontTx/>
              <a:buNone/>
            </a:pPr>
            <a:r>
              <a:rPr lang="fr-FR" sz="1600" b="1" kern="0" dirty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AFC, ANC, MMESA, APHS </a:t>
            </a:r>
            <a:r>
              <a:rPr lang="fr-FR" sz="1600" b="1" kern="0" dirty="0" err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Dubai</a:t>
            </a:r>
            <a:r>
              <a:rPr lang="fr-FR" sz="1600" b="1" kern="0" dirty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, Nice, </a:t>
            </a:r>
            <a:r>
              <a:rPr lang="fr-FR" sz="1600" b="1" kern="0" dirty="0" err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Ryhn</a:t>
            </a:r>
            <a:r>
              <a:rPr lang="fr-FR" sz="1600" b="1" kern="0" dirty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 Pologne…</a:t>
            </a:r>
          </a:p>
          <a:p>
            <a:pPr marL="0" indent="0" defTabSz="914400">
              <a:buFontTx/>
              <a:buNone/>
            </a:pPr>
            <a:endParaRPr lang="fr-FR" sz="1600" kern="0" dirty="0"/>
          </a:p>
          <a:p>
            <a:pPr marL="457200" lvl="1" indent="0" defTabSz="914400">
              <a:buFontTx/>
              <a:buNone/>
            </a:pPr>
            <a:endParaRPr lang="fr-FR" sz="1600" kern="0" dirty="0"/>
          </a:p>
          <a:p>
            <a:pPr marL="396875" lvl="1" indent="0" defTabSz="914400">
              <a:spcBef>
                <a:spcPct val="0"/>
              </a:spcBef>
              <a:buFontTx/>
              <a:buNone/>
            </a:pPr>
            <a:endParaRPr lang="fr-FR" sz="1600" b="1" kern="0" dirty="0">
              <a:solidFill>
                <a:srgbClr val="000000"/>
              </a:solidFill>
              <a:latin typeface="Arial" charset="0"/>
              <a:cs typeface="Times New Roman" pitchFamily="18" charset="0"/>
            </a:endParaRPr>
          </a:p>
          <a:p>
            <a:pPr marL="57150" indent="0" defTabSz="914400">
              <a:buFontTx/>
              <a:buNone/>
            </a:pPr>
            <a:endParaRPr lang="fr-FR" sz="2000" kern="0" dirty="0"/>
          </a:p>
          <a:p>
            <a:pPr defTabSz="914400"/>
            <a:endParaRPr lang="en-US" kern="0" dirty="0"/>
          </a:p>
        </p:txBody>
      </p:sp>
    </p:spTree>
    <p:extLst>
      <p:ext uri="{BB962C8B-B14F-4D97-AF65-F5344CB8AC3E}">
        <p14:creationId xmlns:p14="http://schemas.microsoft.com/office/powerpoint/2010/main" val="1177184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0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0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52736"/>
          </a:xfrm>
          <a:gradFill>
            <a:gsLst>
              <a:gs pos="0">
                <a:srgbClr val="4FA9B5"/>
              </a:gs>
              <a:gs pos="65000">
                <a:schemeClr val="bg1">
                  <a:shade val="90000"/>
                  <a:satMod val="375000"/>
                </a:schemeClr>
              </a:gs>
              <a:gs pos="100000">
                <a:schemeClr val="bg2">
                  <a:tint val="88000"/>
                  <a:satMod val="400000"/>
                </a:schemeClr>
              </a:gs>
            </a:gsLst>
            <a:lin ang="5400000" scaled="0"/>
          </a:gradFill>
        </p:spPr>
        <p:txBody>
          <a:bodyPr/>
          <a:lstStyle/>
          <a:p>
            <a:pPr algn="r"/>
            <a:r>
              <a:rPr lang="fr-FR" sz="3600" dirty="0">
                <a:solidFill>
                  <a:schemeClr val="accent1">
                    <a:lumMod val="50000"/>
                  </a:schemeClr>
                </a:solidFill>
              </a:rPr>
              <a:t>         Présentations en congrès</a:t>
            </a:r>
            <a:endParaRPr lang="fr-FR" sz="3600" dirty="0"/>
          </a:p>
        </p:txBody>
      </p:sp>
      <p:pic>
        <p:nvPicPr>
          <p:cNvPr id="5" name="Picture 2" descr="C:\Users\Jean-François\Documents\HERNIE CLUB HERNIE\LOGO\LOGO OFFICIEL en définition maximale\logo_Club_Hernie_final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48" y="103015"/>
            <a:ext cx="1510477" cy="877716"/>
          </a:xfrm>
          <a:prstGeom prst="rect">
            <a:avLst/>
          </a:prstGeom>
          <a:noFill/>
        </p:spPr>
      </p:pic>
      <p:cxnSp>
        <p:nvCxnSpPr>
          <p:cNvPr id="8" name="Connecteur droit 7"/>
          <p:cNvCxnSpPr/>
          <p:nvPr/>
        </p:nvCxnSpPr>
        <p:spPr bwMode="auto">
          <a:xfrm>
            <a:off x="0" y="1052736"/>
            <a:ext cx="91440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" name="ZoneTexte 8"/>
          <p:cNvSpPr txBox="1"/>
          <p:nvPr/>
        </p:nvSpPr>
        <p:spPr>
          <a:xfrm>
            <a:off x="251520" y="1340768"/>
            <a:ext cx="8496944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4075" lvl="1" indent="-457200" defTabSz="914400" fontAlgn="base">
              <a:spcBef>
                <a:spcPct val="0"/>
              </a:spcBef>
              <a:spcAft>
                <a:spcPct val="0"/>
              </a:spcAft>
            </a:pPr>
            <a:endParaRPr lang="fr-FR" sz="2000" dirty="0">
              <a:solidFill>
                <a:srgbClr val="000000"/>
              </a:solidFill>
              <a:latin typeface="Arial" charset="0"/>
              <a:cs typeface="Times New Roman" pitchFamily="18" charset="0"/>
            </a:endParaRPr>
          </a:p>
          <a:p>
            <a:pPr marL="854075" lvl="1" indent="-457200" defTabSz="914400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endParaRPr lang="fr-FR" sz="2000" dirty="0">
              <a:solidFill>
                <a:srgbClr val="000000"/>
              </a:solidFill>
              <a:latin typeface="Arial" charset="0"/>
              <a:cs typeface="Times New Roman" pitchFamily="18" charset="0"/>
            </a:endParaRPr>
          </a:p>
          <a:p>
            <a:pPr marL="854075" lvl="1" indent="-457200" defTabSz="914400" fontAlgn="base">
              <a:spcBef>
                <a:spcPct val="0"/>
              </a:spcBef>
              <a:spcAft>
                <a:spcPct val="0"/>
              </a:spcAft>
            </a:pPr>
            <a:endParaRPr lang="fr-FR" sz="2000" dirty="0">
              <a:solidFill>
                <a:srgbClr val="000000"/>
              </a:solidFill>
              <a:latin typeface="Arial" charset="0"/>
              <a:cs typeface="Times New Roman" pitchFamily="18" charset="0"/>
            </a:endParaRPr>
          </a:p>
          <a:p>
            <a:pPr marL="854075" lvl="1" indent="-457200" defTabSz="914400" fontAlgn="base">
              <a:spcBef>
                <a:spcPct val="0"/>
              </a:spcBef>
              <a:spcAft>
                <a:spcPct val="0"/>
              </a:spcAft>
            </a:pPr>
            <a:endParaRPr lang="fr-FR" sz="2000" dirty="0">
              <a:solidFill>
                <a:srgbClr val="000000"/>
              </a:solidFill>
              <a:latin typeface="Arial" charset="0"/>
              <a:cs typeface="Times New Roman" pitchFamily="18" charset="0"/>
            </a:endParaRPr>
          </a:p>
          <a:p>
            <a:pPr defTabSz="914400"/>
            <a:endParaRPr lang="en-US" sz="2400" dirty="0">
              <a:solidFill>
                <a:srgbClr val="000000"/>
              </a:solidFill>
              <a:latin typeface="Arial"/>
              <a:cs typeface="Arial" charset="0"/>
            </a:endParaRPr>
          </a:p>
        </p:txBody>
      </p:sp>
      <p:sp>
        <p:nvSpPr>
          <p:cNvPr id="6" name="Espace réservé du contenu 2"/>
          <p:cNvSpPr>
            <a:spLocks noGrp="1"/>
          </p:cNvSpPr>
          <p:nvPr>
            <p:ph sz="half" idx="1"/>
          </p:nvPr>
        </p:nvSpPr>
        <p:spPr>
          <a:xfrm>
            <a:off x="189857" y="1600206"/>
            <a:ext cx="4314414" cy="4925138"/>
          </a:xfrm>
          <a:solidFill>
            <a:srgbClr val="FFFFCC"/>
          </a:solidFill>
        </p:spPr>
        <p:txBody>
          <a:bodyPr/>
          <a:lstStyle/>
          <a:p>
            <a:pPr marL="457200" lvl="1" indent="0">
              <a:buNone/>
            </a:pPr>
            <a:endParaRPr lang="fr-FR" sz="1600" dirty="0"/>
          </a:p>
          <a:p>
            <a:pPr>
              <a:buFont typeface="Wingdings" charset="2"/>
              <a:buChar char="§"/>
            </a:pPr>
            <a:endParaRPr lang="fr-FR" dirty="0"/>
          </a:p>
          <a:p>
            <a:endParaRPr lang="fr-FR" sz="2000" dirty="0"/>
          </a:p>
          <a:p>
            <a:pPr marL="0" indent="0">
              <a:buNone/>
            </a:pPr>
            <a:endParaRPr lang="fr-FR" sz="2000" dirty="0"/>
          </a:p>
          <a:p>
            <a:pPr marL="0" indent="0">
              <a:buNone/>
            </a:pPr>
            <a:endParaRPr lang="fr-FR" sz="2400" dirty="0"/>
          </a:p>
        </p:txBody>
      </p:sp>
      <p:sp>
        <p:nvSpPr>
          <p:cNvPr id="7" name="Espace réservé du contenu 4"/>
          <p:cNvSpPr>
            <a:spLocks noGrp="1"/>
          </p:cNvSpPr>
          <p:nvPr>
            <p:ph sz="half" idx="2"/>
          </p:nvPr>
        </p:nvSpPr>
        <p:spPr>
          <a:xfrm>
            <a:off x="4639733" y="1600206"/>
            <a:ext cx="4170394" cy="4925138"/>
          </a:xfrm>
          <a:solidFill>
            <a:srgbClr val="FFFFCC"/>
          </a:solidFill>
        </p:spPr>
        <p:txBody>
          <a:bodyPr/>
          <a:lstStyle/>
          <a:p>
            <a:pPr marL="57150" indent="0">
              <a:buNone/>
            </a:pPr>
            <a:endParaRPr lang="fr-FR" sz="2000" dirty="0"/>
          </a:p>
          <a:p>
            <a:endParaRPr lang="en-US" dirty="0"/>
          </a:p>
        </p:txBody>
      </p:sp>
      <p:pic>
        <p:nvPicPr>
          <p:cNvPr id="3" name="Image 2" descr="cartemonde05.p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044" t="9105" r="39752" b="61460"/>
          <a:stretch/>
        </p:blipFill>
        <p:spPr>
          <a:xfrm>
            <a:off x="822333" y="1096902"/>
            <a:ext cx="7056711" cy="5813689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395228" y="5264008"/>
            <a:ext cx="2900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Arial"/>
              </a:rPr>
              <a:t>©</a:t>
            </a:r>
          </a:p>
        </p:txBody>
      </p:sp>
      <p:sp>
        <p:nvSpPr>
          <p:cNvPr id="11" name="Rectangle 10"/>
          <p:cNvSpPr/>
          <p:nvPr/>
        </p:nvSpPr>
        <p:spPr>
          <a:xfrm flipH="1">
            <a:off x="2547955" y="3076920"/>
            <a:ext cx="17816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Arial"/>
              </a:rPr>
              <a:t>©</a:t>
            </a:r>
          </a:p>
        </p:txBody>
      </p:sp>
      <p:sp>
        <p:nvSpPr>
          <p:cNvPr id="12" name="Rectangle 11"/>
          <p:cNvSpPr/>
          <p:nvPr/>
        </p:nvSpPr>
        <p:spPr>
          <a:xfrm flipH="1">
            <a:off x="3296187" y="3500902"/>
            <a:ext cx="4571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Arial"/>
              </a:rPr>
              <a:t>©</a:t>
            </a:r>
          </a:p>
        </p:txBody>
      </p:sp>
      <p:sp>
        <p:nvSpPr>
          <p:cNvPr id="13" name="Rectangle 12"/>
          <p:cNvSpPr/>
          <p:nvPr/>
        </p:nvSpPr>
        <p:spPr>
          <a:xfrm flipH="1">
            <a:off x="4006180" y="4193534"/>
            <a:ext cx="4571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Arial"/>
              </a:rPr>
              <a:t>©</a:t>
            </a:r>
          </a:p>
        </p:txBody>
      </p:sp>
      <p:sp>
        <p:nvSpPr>
          <p:cNvPr id="14" name="Rectangle 13"/>
          <p:cNvSpPr/>
          <p:nvPr/>
        </p:nvSpPr>
        <p:spPr>
          <a:xfrm flipH="1">
            <a:off x="4768560" y="3131570"/>
            <a:ext cx="4571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Arial"/>
              </a:rPr>
              <a:t>©</a:t>
            </a:r>
          </a:p>
        </p:txBody>
      </p:sp>
      <p:sp>
        <p:nvSpPr>
          <p:cNvPr id="15" name="Rectangle 14"/>
          <p:cNvSpPr/>
          <p:nvPr/>
        </p:nvSpPr>
        <p:spPr>
          <a:xfrm flipH="1">
            <a:off x="3057056" y="5448674"/>
            <a:ext cx="4571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Arial"/>
              </a:rPr>
              <a:t>©</a:t>
            </a:r>
          </a:p>
        </p:txBody>
      </p:sp>
      <p:sp>
        <p:nvSpPr>
          <p:cNvPr id="16" name="Rectangle 15"/>
          <p:cNvSpPr/>
          <p:nvPr/>
        </p:nvSpPr>
        <p:spPr>
          <a:xfrm flipH="1">
            <a:off x="4086000" y="3427857"/>
            <a:ext cx="4571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Arial"/>
              </a:rPr>
              <a:t>©</a:t>
            </a:r>
          </a:p>
        </p:txBody>
      </p:sp>
      <p:sp>
        <p:nvSpPr>
          <p:cNvPr id="17" name="Rectangle 16"/>
          <p:cNvSpPr/>
          <p:nvPr/>
        </p:nvSpPr>
        <p:spPr>
          <a:xfrm flipH="1">
            <a:off x="3483992" y="3354812"/>
            <a:ext cx="4571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Arial"/>
              </a:rPr>
              <a:t>©</a:t>
            </a:r>
          </a:p>
        </p:txBody>
      </p:sp>
      <p:sp>
        <p:nvSpPr>
          <p:cNvPr id="19" name="Rectangle 18"/>
          <p:cNvSpPr/>
          <p:nvPr/>
        </p:nvSpPr>
        <p:spPr>
          <a:xfrm flipH="1">
            <a:off x="4814279" y="3539478"/>
            <a:ext cx="4571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Arial"/>
              </a:rPr>
              <a:t>©</a:t>
            </a:r>
          </a:p>
        </p:txBody>
      </p:sp>
      <p:sp>
        <p:nvSpPr>
          <p:cNvPr id="20" name="Rectangle 19"/>
          <p:cNvSpPr/>
          <p:nvPr/>
        </p:nvSpPr>
        <p:spPr>
          <a:xfrm flipH="1">
            <a:off x="3166647" y="3797189"/>
            <a:ext cx="4571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Arial"/>
              </a:rPr>
              <a:t>©</a:t>
            </a:r>
          </a:p>
        </p:txBody>
      </p:sp>
      <p:sp>
        <p:nvSpPr>
          <p:cNvPr id="21" name="Rectangle 20"/>
          <p:cNvSpPr/>
          <p:nvPr/>
        </p:nvSpPr>
        <p:spPr>
          <a:xfrm flipH="1">
            <a:off x="3079915" y="3681495"/>
            <a:ext cx="4571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Arial"/>
              </a:rPr>
              <a:t>©</a:t>
            </a:r>
          </a:p>
        </p:txBody>
      </p:sp>
      <p:sp>
        <p:nvSpPr>
          <p:cNvPr id="22" name="Rectangle 21"/>
          <p:cNvSpPr/>
          <p:nvPr/>
        </p:nvSpPr>
        <p:spPr>
          <a:xfrm flipH="1">
            <a:off x="3273327" y="3824202"/>
            <a:ext cx="4571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Arial"/>
              </a:rPr>
              <a:t>©</a:t>
            </a:r>
          </a:p>
        </p:txBody>
      </p:sp>
      <p:sp>
        <p:nvSpPr>
          <p:cNvPr id="23" name="Rectangle 22"/>
          <p:cNvSpPr/>
          <p:nvPr/>
        </p:nvSpPr>
        <p:spPr>
          <a:xfrm flipH="1">
            <a:off x="3307087" y="4378200"/>
            <a:ext cx="4571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Arial"/>
              </a:rPr>
              <a:t>©</a:t>
            </a:r>
          </a:p>
        </p:txBody>
      </p:sp>
      <p:sp>
        <p:nvSpPr>
          <p:cNvPr id="24" name="Rectangle 23"/>
          <p:cNvSpPr/>
          <p:nvPr/>
        </p:nvSpPr>
        <p:spPr>
          <a:xfrm flipH="1">
            <a:off x="3536733" y="4500384"/>
            <a:ext cx="4571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Arial"/>
              </a:rPr>
              <a:t>©</a:t>
            </a:r>
          </a:p>
        </p:txBody>
      </p:sp>
      <p:sp>
        <p:nvSpPr>
          <p:cNvPr id="25" name="Rectangle 24"/>
          <p:cNvSpPr/>
          <p:nvPr/>
        </p:nvSpPr>
        <p:spPr>
          <a:xfrm flipH="1">
            <a:off x="4477132" y="5323404"/>
            <a:ext cx="4571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Arial"/>
              </a:rPr>
              <a:t>©</a:t>
            </a:r>
          </a:p>
        </p:txBody>
      </p:sp>
      <p:sp>
        <p:nvSpPr>
          <p:cNvPr id="26" name="Rectangle 25"/>
          <p:cNvSpPr/>
          <p:nvPr/>
        </p:nvSpPr>
        <p:spPr>
          <a:xfrm flipH="1">
            <a:off x="3057056" y="3866161"/>
            <a:ext cx="4571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Arial"/>
              </a:rPr>
              <a:t>©</a:t>
            </a:r>
          </a:p>
        </p:txBody>
      </p:sp>
      <p:sp>
        <p:nvSpPr>
          <p:cNvPr id="27" name="Rectangle 26"/>
          <p:cNvSpPr/>
          <p:nvPr/>
        </p:nvSpPr>
        <p:spPr>
          <a:xfrm flipH="1">
            <a:off x="3792134" y="3612523"/>
            <a:ext cx="4571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Arial"/>
              </a:rPr>
              <a:t>©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189403" y="4209467"/>
            <a:ext cx="46240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Arial"/>
              </a:rPr>
              <a:t>©</a:t>
            </a:r>
          </a:p>
        </p:txBody>
      </p:sp>
      <p:sp>
        <p:nvSpPr>
          <p:cNvPr id="30" name="Rectangle 29"/>
          <p:cNvSpPr/>
          <p:nvPr/>
        </p:nvSpPr>
        <p:spPr>
          <a:xfrm>
            <a:off x="2837664" y="4333258"/>
            <a:ext cx="2900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Arial"/>
              </a:rPr>
              <a:t>©</a:t>
            </a:r>
          </a:p>
        </p:txBody>
      </p:sp>
      <p:sp>
        <p:nvSpPr>
          <p:cNvPr id="28" name="Rectangle 27"/>
          <p:cNvSpPr/>
          <p:nvPr/>
        </p:nvSpPr>
        <p:spPr>
          <a:xfrm>
            <a:off x="2726124" y="4872741"/>
            <a:ext cx="2900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Arial"/>
              </a:rPr>
              <a:t>©</a:t>
            </a:r>
          </a:p>
        </p:txBody>
      </p:sp>
      <p:sp>
        <p:nvSpPr>
          <p:cNvPr id="31" name="Rectangle 30"/>
          <p:cNvSpPr/>
          <p:nvPr/>
        </p:nvSpPr>
        <p:spPr>
          <a:xfrm flipH="1">
            <a:off x="3459484" y="4378200"/>
            <a:ext cx="4571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Arial"/>
              </a:rPr>
              <a:t>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FF89C944-4C96-3E46-BF43-E80518075795}"/>
              </a:ext>
            </a:extLst>
          </p:cNvPr>
          <p:cNvSpPr/>
          <p:nvPr/>
        </p:nvSpPr>
        <p:spPr>
          <a:xfrm>
            <a:off x="3705206" y="3279963"/>
            <a:ext cx="46240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Arial"/>
              </a:rPr>
              <a:t>©</a:t>
            </a:r>
          </a:p>
        </p:txBody>
      </p:sp>
    </p:spTree>
    <p:extLst>
      <p:ext uri="{BB962C8B-B14F-4D97-AF65-F5344CB8AC3E}">
        <p14:creationId xmlns:p14="http://schemas.microsoft.com/office/powerpoint/2010/main" val="23328288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52736"/>
          </a:xfrm>
          <a:gradFill>
            <a:gsLst>
              <a:gs pos="0">
                <a:srgbClr val="4FA9B5"/>
              </a:gs>
              <a:gs pos="65000">
                <a:schemeClr val="bg1">
                  <a:shade val="90000"/>
                  <a:satMod val="375000"/>
                </a:schemeClr>
              </a:gs>
              <a:gs pos="100000">
                <a:schemeClr val="bg2">
                  <a:tint val="88000"/>
                  <a:satMod val="400000"/>
                </a:schemeClr>
              </a:gs>
            </a:gsLst>
            <a:lin ang="5400000" scaled="0"/>
          </a:gradFill>
        </p:spPr>
        <p:txBody>
          <a:bodyPr/>
          <a:lstStyle/>
          <a:p>
            <a:pPr algn="r"/>
            <a:r>
              <a:rPr lang="fr-FR" sz="3600" dirty="0">
                <a:solidFill>
                  <a:schemeClr val="accent1">
                    <a:lumMod val="50000"/>
                  </a:schemeClr>
                </a:solidFill>
              </a:rPr>
              <a:t>         Présentations en congrès</a:t>
            </a:r>
            <a:endParaRPr lang="fr-FR" sz="3600" dirty="0"/>
          </a:p>
        </p:txBody>
      </p:sp>
      <p:pic>
        <p:nvPicPr>
          <p:cNvPr id="5" name="Picture 2" descr="C:\Users\Jean-François\Documents\HERNIE CLUB HERNIE\LOGO\LOGO OFFICIEL en définition maximale\logo_Club_Hernie_final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48" y="103015"/>
            <a:ext cx="1510477" cy="877716"/>
          </a:xfrm>
          <a:prstGeom prst="rect">
            <a:avLst/>
          </a:prstGeom>
          <a:noFill/>
        </p:spPr>
      </p:pic>
      <p:cxnSp>
        <p:nvCxnSpPr>
          <p:cNvPr id="8" name="Connecteur droit 7"/>
          <p:cNvCxnSpPr/>
          <p:nvPr/>
        </p:nvCxnSpPr>
        <p:spPr bwMode="auto">
          <a:xfrm>
            <a:off x="0" y="1052736"/>
            <a:ext cx="91440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" name="ZoneTexte 8"/>
          <p:cNvSpPr txBox="1"/>
          <p:nvPr/>
        </p:nvSpPr>
        <p:spPr>
          <a:xfrm>
            <a:off x="251520" y="1340768"/>
            <a:ext cx="8496944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4075" lvl="1" indent="-457200" defTabSz="914400" fontAlgn="base">
              <a:spcBef>
                <a:spcPct val="0"/>
              </a:spcBef>
              <a:spcAft>
                <a:spcPct val="0"/>
              </a:spcAft>
            </a:pPr>
            <a:endParaRPr lang="fr-FR" sz="2000" dirty="0">
              <a:solidFill>
                <a:srgbClr val="000000"/>
              </a:solidFill>
              <a:latin typeface="Arial" charset="0"/>
              <a:cs typeface="Times New Roman" pitchFamily="18" charset="0"/>
            </a:endParaRPr>
          </a:p>
          <a:p>
            <a:pPr marL="854075" lvl="1" indent="-457200" defTabSz="914400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endParaRPr lang="fr-FR" sz="2000" dirty="0">
              <a:solidFill>
                <a:srgbClr val="000000"/>
              </a:solidFill>
              <a:latin typeface="Arial" charset="0"/>
              <a:cs typeface="Times New Roman" pitchFamily="18" charset="0"/>
            </a:endParaRPr>
          </a:p>
          <a:p>
            <a:pPr marL="854075" lvl="1" indent="-457200" defTabSz="914400" fontAlgn="base">
              <a:spcBef>
                <a:spcPct val="0"/>
              </a:spcBef>
              <a:spcAft>
                <a:spcPct val="0"/>
              </a:spcAft>
            </a:pPr>
            <a:endParaRPr lang="fr-FR" sz="2000" dirty="0">
              <a:solidFill>
                <a:srgbClr val="000000"/>
              </a:solidFill>
              <a:latin typeface="Arial" charset="0"/>
              <a:cs typeface="Times New Roman" pitchFamily="18" charset="0"/>
            </a:endParaRPr>
          </a:p>
          <a:p>
            <a:pPr marL="854075" lvl="1" indent="-457200" defTabSz="914400" fontAlgn="base">
              <a:spcBef>
                <a:spcPct val="0"/>
              </a:spcBef>
              <a:spcAft>
                <a:spcPct val="0"/>
              </a:spcAft>
            </a:pPr>
            <a:endParaRPr lang="fr-FR" sz="2000" dirty="0">
              <a:solidFill>
                <a:srgbClr val="000000"/>
              </a:solidFill>
              <a:latin typeface="Arial" charset="0"/>
              <a:cs typeface="Times New Roman" pitchFamily="18" charset="0"/>
            </a:endParaRPr>
          </a:p>
          <a:p>
            <a:pPr defTabSz="914400"/>
            <a:endParaRPr lang="en-US" sz="2400" dirty="0">
              <a:solidFill>
                <a:srgbClr val="000000"/>
              </a:solidFill>
              <a:latin typeface="Arial"/>
              <a:cs typeface="Arial" charset="0"/>
            </a:endParaRPr>
          </a:p>
        </p:txBody>
      </p:sp>
      <p:sp>
        <p:nvSpPr>
          <p:cNvPr id="6" name="Espace réservé du contenu 2"/>
          <p:cNvSpPr>
            <a:spLocks noGrp="1"/>
          </p:cNvSpPr>
          <p:nvPr>
            <p:ph sz="half" idx="1"/>
          </p:nvPr>
        </p:nvSpPr>
        <p:spPr>
          <a:xfrm>
            <a:off x="189857" y="1600206"/>
            <a:ext cx="4314414" cy="4925138"/>
          </a:xfrm>
          <a:solidFill>
            <a:srgbClr val="FFFFCC"/>
          </a:solidFill>
        </p:spPr>
        <p:txBody>
          <a:bodyPr/>
          <a:lstStyle/>
          <a:p>
            <a:pPr marL="457200" lvl="1" indent="0">
              <a:buNone/>
            </a:pPr>
            <a:endParaRPr lang="fr-FR" sz="1600" dirty="0"/>
          </a:p>
          <a:p>
            <a:pPr>
              <a:buFont typeface="Wingdings" charset="2"/>
              <a:buChar char="§"/>
            </a:pPr>
            <a:endParaRPr lang="fr-FR" dirty="0"/>
          </a:p>
          <a:p>
            <a:endParaRPr lang="fr-FR" sz="2000" dirty="0"/>
          </a:p>
          <a:p>
            <a:pPr marL="0" indent="0">
              <a:buNone/>
            </a:pPr>
            <a:endParaRPr lang="fr-FR" sz="2000" dirty="0"/>
          </a:p>
          <a:p>
            <a:pPr marL="0" indent="0">
              <a:buNone/>
            </a:pPr>
            <a:endParaRPr lang="fr-FR" sz="2400" dirty="0"/>
          </a:p>
        </p:txBody>
      </p:sp>
      <p:sp>
        <p:nvSpPr>
          <p:cNvPr id="7" name="Espace réservé du contenu 4"/>
          <p:cNvSpPr>
            <a:spLocks noGrp="1"/>
          </p:cNvSpPr>
          <p:nvPr>
            <p:ph sz="half" idx="2"/>
          </p:nvPr>
        </p:nvSpPr>
        <p:spPr>
          <a:xfrm>
            <a:off x="4639733" y="1600206"/>
            <a:ext cx="4170394" cy="4925138"/>
          </a:xfrm>
          <a:solidFill>
            <a:srgbClr val="FFFFCC"/>
          </a:solidFill>
        </p:spPr>
        <p:txBody>
          <a:bodyPr/>
          <a:lstStyle/>
          <a:p>
            <a:pPr marL="57150" indent="0">
              <a:buNone/>
            </a:pPr>
            <a:endParaRPr lang="fr-FR" sz="2000" dirty="0"/>
          </a:p>
          <a:p>
            <a:endParaRPr lang="en-US" dirty="0"/>
          </a:p>
        </p:txBody>
      </p:sp>
      <p:pic>
        <p:nvPicPr>
          <p:cNvPr id="3" name="Image 2" descr="cartemonde05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91220"/>
            <a:ext cx="9144000" cy="49149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 flipH="1">
            <a:off x="1849504" y="4378200"/>
            <a:ext cx="4571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Arial"/>
              </a:rPr>
              <a:t>©</a:t>
            </a:r>
          </a:p>
        </p:txBody>
      </p:sp>
      <p:sp>
        <p:nvSpPr>
          <p:cNvPr id="11" name="Rectangle 10"/>
          <p:cNvSpPr/>
          <p:nvPr/>
        </p:nvSpPr>
        <p:spPr>
          <a:xfrm flipH="1">
            <a:off x="1910465" y="2942831"/>
            <a:ext cx="9613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Arial"/>
              </a:rPr>
              <a:t>©</a:t>
            </a:r>
          </a:p>
        </p:txBody>
      </p:sp>
      <p:sp>
        <p:nvSpPr>
          <p:cNvPr id="12" name="Rectangle 11"/>
          <p:cNvSpPr/>
          <p:nvPr/>
        </p:nvSpPr>
        <p:spPr>
          <a:xfrm flipH="1">
            <a:off x="8126105" y="3127497"/>
            <a:ext cx="4571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Arial"/>
              </a:rPr>
              <a:t>©</a:t>
            </a:r>
          </a:p>
        </p:txBody>
      </p:sp>
      <p:sp>
        <p:nvSpPr>
          <p:cNvPr id="13" name="Rectangle 12"/>
          <p:cNvSpPr/>
          <p:nvPr/>
        </p:nvSpPr>
        <p:spPr>
          <a:xfrm flipH="1">
            <a:off x="7596895" y="3313437"/>
            <a:ext cx="4571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Arial"/>
              </a:rPr>
              <a:t>©</a:t>
            </a:r>
          </a:p>
        </p:txBody>
      </p:sp>
      <p:sp>
        <p:nvSpPr>
          <p:cNvPr id="14" name="Rectangle 13"/>
          <p:cNvSpPr/>
          <p:nvPr/>
        </p:nvSpPr>
        <p:spPr>
          <a:xfrm flipH="1">
            <a:off x="4254828" y="3162255"/>
            <a:ext cx="4571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Arial"/>
              </a:rPr>
              <a:t>©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357623" y="5268754"/>
            <a:ext cx="2773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Arial"/>
              </a:rPr>
              <a:t>©</a:t>
            </a:r>
          </a:p>
        </p:txBody>
      </p:sp>
      <p:sp>
        <p:nvSpPr>
          <p:cNvPr id="16" name="Rectangle 15"/>
          <p:cNvSpPr/>
          <p:nvPr/>
        </p:nvSpPr>
        <p:spPr>
          <a:xfrm flipH="1">
            <a:off x="7327401" y="3695936"/>
            <a:ext cx="2694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Arial"/>
              </a:rPr>
              <a:t>©</a:t>
            </a:r>
          </a:p>
        </p:txBody>
      </p:sp>
      <p:sp>
        <p:nvSpPr>
          <p:cNvPr id="17" name="Rectangle 16"/>
          <p:cNvSpPr/>
          <p:nvPr/>
        </p:nvSpPr>
        <p:spPr>
          <a:xfrm flipH="1">
            <a:off x="7462148" y="3531587"/>
            <a:ext cx="2694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Arial"/>
              </a:rPr>
              <a:t>©</a:t>
            </a:r>
          </a:p>
        </p:txBody>
      </p:sp>
      <p:sp>
        <p:nvSpPr>
          <p:cNvPr id="18" name="Rectangle 17"/>
          <p:cNvSpPr/>
          <p:nvPr/>
        </p:nvSpPr>
        <p:spPr>
          <a:xfrm flipH="1">
            <a:off x="1558583" y="3511270"/>
            <a:ext cx="2694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Arial"/>
              </a:rPr>
              <a:t>©</a:t>
            </a:r>
          </a:p>
        </p:txBody>
      </p:sp>
      <p:pic>
        <p:nvPicPr>
          <p:cNvPr id="19" name="Image 18" descr="grande-carte-du-monde-vierge.gif"/>
          <p:cNvPicPr>
            <a:picLocks noChangeAspect="1"/>
          </p:cNvPicPr>
          <p:nvPr/>
        </p:nvPicPr>
        <p:blipFill rotWithShape="1">
          <a:blip r:embed="rId5">
            <a:alphaModFix amt="5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386" t="67499" b="2267"/>
          <a:stretch/>
        </p:blipFill>
        <p:spPr>
          <a:xfrm>
            <a:off x="7247078" y="5151617"/>
            <a:ext cx="1501386" cy="1103704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 flipH="1">
            <a:off x="7894166" y="5453420"/>
            <a:ext cx="2694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Arial"/>
              </a:rPr>
              <a:t>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69EF9A5-F8E8-0A47-9582-62906E6C409A}"/>
              </a:ext>
            </a:extLst>
          </p:cNvPr>
          <p:cNvSpPr/>
          <p:nvPr/>
        </p:nvSpPr>
        <p:spPr>
          <a:xfrm>
            <a:off x="1849504" y="3292585"/>
            <a:ext cx="14489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Arial"/>
              </a:rPr>
              <a:t>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903CDC5-0B5D-BE4D-8975-B125A66FD6FE}"/>
              </a:ext>
            </a:extLst>
          </p:cNvPr>
          <p:cNvSpPr/>
          <p:nvPr/>
        </p:nvSpPr>
        <p:spPr>
          <a:xfrm>
            <a:off x="8617326" y="4577593"/>
            <a:ext cx="46240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Arial"/>
              </a:rPr>
              <a:t>©</a:t>
            </a:r>
          </a:p>
        </p:txBody>
      </p:sp>
    </p:spTree>
    <p:extLst>
      <p:ext uri="{BB962C8B-B14F-4D97-AF65-F5344CB8AC3E}">
        <p14:creationId xmlns:p14="http://schemas.microsoft.com/office/powerpoint/2010/main" val="2109900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Jean-François\Documents\HERNIE CLUB HERNIE\LOGO\LOGO OFFICIEL en définition maximale\logo_Club_Hernie_final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85662" y="934511"/>
            <a:ext cx="1132858" cy="658287"/>
          </a:xfrm>
          <a:prstGeom prst="rect">
            <a:avLst/>
          </a:prstGeom>
          <a:noFill/>
        </p:spPr>
      </p:pic>
      <p:sp>
        <p:nvSpPr>
          <p:cNvPr id="18" name="Titre 1">
            <a:extLst>
              <a:ext uri="{FF2B5EF4-FFF2-40B4-BE49-F238E27FC236}">
                <a16:creationId xmlns:a16="http://schemas.microsoft.com/office/drawing/2014/main" id="{EB0CFA84-4EE2-D248-976B-90490B0EAE0D}"/>
              </a:ext>
            </a:extLst>
          </p:cNvPr>
          <p:cNvSpPr txBox="1">
            <a:spLocks/>
          </p:cNvSpPr>
          <p:nvPr/>
        </p:nvSpPr>
        <p:spPr>
          <a:xfrm>
            <a:off x="0" y="838864"/>
            <a:ext cx="9144000" cy="789552"/>
          </a:xfrm>
          <a:prstGeom prst="rect">
            <a:avLst/>
          </a:prstGeom>
          <a:gradFill>
            <a:gsLst>
              <a:gs pos="0">
                <a:srgbClr val="4FA9B5"/>
              </a:gs>
              <a:gs pos="65000">
                <a:schemeClr val="bg1">
                  <a:shade val="90000"/>
                  <a:satMod val="375000"/>
                </a:schemeClr>
              </a:gs>
              <a:gs pos="100000">
                <a:schemeClr val="bg2">
                  <a:tint val="88000"/>
                  <a:satMod val="400000"/>
                </a:schemeClr>
              </a:gs>
            </a:gsLst>
            <a:lin ang="5400000" scaled="0"/>
          </a:gradFill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00" b="1" dirty="0">
                <a:solidFill>
                  <a:srgbClr val="4597A0"/>
                </a:solidFill>
              </a:rPr>
              <a:t>XXXXXX</a:t>
            </a:r>
          </a:p>
          <a:p>
            <a:pPr algn="ctr"/>
            <a:r>
              <a:rPr lang="fr-FR" sz="2400" dirty="0">
                <a:solidFill>
                  <a:srgbClr val="4597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Intérêt des registres</a:t>
            </a:r>
          </a:p>
          <a:p>
            <a:r>
              <a:rPr lang="fr-FR" sz="2400" dirty="0">
                <a:solidFill>
                  <a:srgbClr val="4597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Et le Club Hernie</a:t>
            </a:r>
          </a:p>
          <a:p>
            <a:endParaRPr lang="en-US" sz="2100" b="1" dirty="0">
              <a:solidFill>
                <a:srgbClr val="4597A0"/>
              </a:solidFill>
            </a:endParaRPr>
          </a:p>
        </p:txBody>
      </p:sp>
      <p:pic>
        <p:nvPicPr>
          <p:cNvPr id="20" name="Picture 2" descr="C:\Users\Jean-François\Documents\HERNIE CLUB HERNIE\LOGO\LOGO OFFICIEL en définition maximale\logo_Club_Hernie_final.png">
            <a:extLst>
              <a:ext uri="{FF2B5EF4-FFF2-40B4-BE49-F238E27FC236}">
                <a16:creationId xmlns:a16="http://schemas.microsoft.com/office/drawing/2014/main" id="{FAC53FDB-51AF-0B45-B1A2-6E01339B6C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900" y="936153"/>
            <a:ext cx="625699" cy="363584"/>
          </a:xfrm>
          <a:prstGeom prst="rect">
            <a:avLst/>
          </a:prstGeom>
          <a:noFill/>
        </p:spPr>
      </p:pic>
      <p:cxnSp>
        <p:nvCxnSpPr>
          <p:cNvPr id="8" name="Connecteur droit 7"/>
          <p:cNvCxnSpPr/>
          <p:nvPr/>
        </p:nvCxnSpPr>
        <p:spPr bwMode="auto">
          <a:xfrm>
            <a:off x="1143000" y="1646802"/>
            <a:ext cx="68580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17" name="Image 16">
            <a:extLst>
              <a:ext uri="{FF2B5EF4-FFF2-40B4-BE49-F238E27FC236}">
                <a16:creationId xmlns:a16="http://schemas.microsoft.com/office/drawing/2014/main" id="{80B45C40-B336-9F4B-8A5B-D12E900D520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4315" t="3125" r="5325" b="65381"/>
          <a:stretch/>
        </p:blipFill>
        <p:spPr>
          <a:xfrm>
            <a:off x="6180968" y="2365591"/>
            <a:ext cx="539811" cy="835358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09B0931-F998-B744-A6EC-4DD7A0D476C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6389" t="10457" r="10194" b="6706"/>
          <a:stretch/>
        </p:blipFill>
        <p:spPr>
          <a:xfrm>
            <a:off x="6158819" y="868162"/>
            <a:ext cx="539811" cy="789551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90BA421-F97F-0B49-9A5B-EE660C9088D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07331" y="1366938"/>
            <a:ext cx="441860" cy="522956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00DDDB5-39DD-4A40-B48B-495B445496B3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4418" t="16806" r="5970" b="-1"/>
          <a:stretch/>
        </p:blipFill>
        <p:spPr>
          <a:xfrm>
            <a:off x="6191250" y="3538765"/>
            <a:ext cx="1616334" cy="35857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7CB0A31-69F8-154E-B236-7F8B32D66BC9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3861" t="11101" r="20956" b="3781"/>
          <a:stretch/>
        </p:blipFill>
        <p:spPr>
          <a:xfrm>
            <a:off x="6191250" y="4049094"/>
            <a:ext cx="1617379" cy="400549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EC41D393-97AA-CB44-89E3-035E0D7CBCA6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r="38660" b="18016"/>
          <a:stretch/>
        </p:blipFill>
        <p:spPr>
          <a:xfrm>
            <a:off x="6191250" y="5033802"/>
            <a:ext cx="1657350" cy="399092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07325406-5928-CD42-B939-5BF52EFF5C8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17855" y="1942315"/>
            <a:ext cx="441860" cy="522956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AD153832-024A-214C-AECA-AD603B63BB2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07331" y="3026362"/>
            <a:ext cx="441860" cy="522956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50D3F6CD-5662-C747-9CD9-86764E7A252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65533" y="5406177"/>
            <a:ext cx="441860" cy="522956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88230EFE-3ED7-ED43-B9B9-672615124FF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65533" y="4449643"/>
            <a:ext cx="441860" cy="522956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E546E7D-D310-C24A-B304-78A31374E3EB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t="1503" r="3056"/>
          <a:stretch/>
        </p:blipFill>
        <p:spPr>
          <a:xfrm>
            <a:off x="3124260" y="866667"/>
            <a:ext cx="2859977" cy="5161886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2E475E90-6B37-4944-869A-97EDA67EC7AB}"/>
              </a:ext>
            </a:extLst>
          </p:cNvPr>
          <p:cNvSpPr txBox="1"/>
          <p:nvPr/>
        </p:nvSpPr>
        <p:spPr>
          <a:xfrm>
            <a:off x="236173" y="2487654"/>
            <a:ext cx="2349479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42900"/>
            <a:r>
              <a:rPr lang="fr-FR" sz="15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2018 &amp; 2019</a:t>
            </a:r>
          </a:p>
          <a:p>
            <a:pPr defTabSz="342900"/>
            <a:endParaRPr lang="fr-FR" sz="1500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342900"/>
            <a:r>
              <a:rPr lang="fr-FR" sz="15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Dizaine de publications Revues internationales</a:t>
            </a:r>
          </a:p>
          <a:p>
            <a:pPr defTabSz="342900"/>
            <a:r>
              <a:rPr lang="fr-FR" sz="15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IF &gt; 2.5</a:t>
            </a:r>
          </a:p>
          <a:p>
            <a:pPr defTabSz="342900"/>
            <a:endParaRPr lang="en-GB" sz="1350" b="1" dirty="0">
              <a:solidFill>
                <a:srgbClr val="000000"/>
              </a:solidFill>
              <a:latin typeface="Arial"/>
            </a:endParaRPr>
          </a:p>
          <a:p>
            <a:pPr defTabSz="342900"/>
            <a:endParaRPr lang="en-GB" sz="1350" dirty="0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735047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Jean-François\Documents\HERNIE CLUB HERNIE\LOGO\LOGO OFFICIEL en définition maximale\logo_Club_Hernie_final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85662" y="934511"/>
            <a:ext cx="1132858" cy="658287"/>
          </a:xfrm>
          <a:prstGeom prst="rect">
            <a:avLst/>
          </a:prstGeom>
          <a:noFill/>
        </p:spPr>
      </p:pic>
      <p:sp>
        <p:nvSpPr>
          <p:cNvPr id="18" name="Titre 1">
            <a:extLst>
              <a:ext uri="{FF2B5EF4-FFF2-40B4-BE49-F238E27FC236}">
                <a16:creationId xmlns:a16="http://schemas.microsoft.com/office/drawing/2014/main" id="{EB0CFA84-4EE2-D248-976B-90490B0EAE0D}"/>
              </a:ext>
            </a:extLst>
          </p:cNvPr>
          <p:cNvSpPr txBox="1">
            <a:spLocks/>
          </p:cNvSpPr>
          <p:nvPr/>
        </p:nvSpPr>
        <p:spPr>
          <a:xfrm>
            <a:off x="0" y="838864"/>
            <a:ext cx="9144000" cy="789552"/>
          </a:xfrm>
          <a:prstGeom prst="rect">
            <a:avLst/>
          </a:prstGeom>
          <a:gradFill>
            <a:gsLst>
              <a:gs pos="0">
                <a:srgbClr val="4FA9B5"/>
              </a:gs>
              <a:gs pos="65000">
                <a:schemeClr val="bg1">
                  <a:shade val="90000"/>
                  <a:satMod val="375000"/>
                </a:schemeClr>
              </a:gs>
              <a:gs pos="100000">
                <a:schemeClr val="bg2">
                  <a:tint val="88000"/>
                  <a:satMod val="400000"/>
                </a:schemeClr>
              </a:gs>
            </a:gsLst>
            <a:lin ang="5400000" scaled="0"/>
          </a:gradFill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00" b="1" dirty="0">
                <a:solidFill>
                  <a:srgbClr val="4597A0"/>
                </a:solidFill>
              </a:rPr>
              <a:t>XXXXXX</a:t>
            </a:r>
          </a:p>
          <a:p>
            <a:pPr algn="ctr"/>
            <a:r>
              <a:rPr lang="fr-FR" sz="2400" dirty="0">
                <a:solidFill>
                  <a:srgbClr val="4597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Intérêt des registres</a:t>
            </a:r>
          </a:p>
          <a:p>
            <a:r>
              <a:rPr lang="fr-FR" sz="2400" dirty="0">
                <a:solidFill>
                  <a:srgbClr val="4597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Et le Club Hernie</a:t>
            </a:r>
          </a:p>
          <a:p>
            <a:endParaRPr lang="en-US" sz="2100" b="1" dirty="0">
              <a:solidFill>
                <a:srgbClr val="4597A0"/>
              </a:solidFill>
            </a:endParaRPr>
          </a:p>
        </p:txBody>
      </p:sp>
      <p:pic>
        <p:nvPicPr>
          <p:cNvPr id="20" name="Picture 2" descr="C:\Users\Jean-François\Documents\HERNIE CLUB HERNIE\LOGO\LOGO OFFICIEL en définition maximale\logo_Club_Hernie_final.png">
            <a:extLst>
              <a:ext uri="{FF2B5EF4-FFF2-40B4-BE49-F238E27FC236}">
                <a16:creationId xmlns:a16="http://schemas.microsoft.com/office/drawing/2014/main" id="{FAC53FDB-51AF-0B45-B1A2-6E01339B6C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900" y="936153"/>
            <a:ext cx="625699" cy="363584"/>
          </a:xfrm>
          <a:prstGeom prst="rect">
            <a:avLst/>
          </a:prstGeom>
          <a:noFill/>
        </p:spPr>
      </p:pic>
      <p:cxnSp>
        <p:nvCxnSpPr>
          <p:cNvPr id="8" name="Connecteur droit 7"/>
          <p:cNvCxnSpPr/>
          <p:nvPr/>
        </p:nvCxnSpPr>
        <p:spPr bwMode="auto">
          <a:xfrm>
            <a:off x="1143000" y="1646802"/>
            <a:ext cx="68580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17" name="Image 16">
            <a:extLst>
              <a:ext uri="{FF2B5EF4-FFF2-40B4-BE49-F238E27FC236}">
                <a16:creationId xmlns:a16="http://schemas.microsoft.com/office/drawing/2014/main" id="{80B45C40-B336-9F4B-8A5B-D12E900D520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4315" t="3125" r="5325" b="65381"/>
          <a:stretch/>
        </p:blipFill>
        <p:spPr>
          <a:xfrm>
            <a:off x="6180968" y="2365591"/>
            <a:ext cx="539811" cy="835358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09B0931-F998-B744-A6EC-4DD7A0D476C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6389" t="10457" r="10194" b="6706"/>
          <a:stretch/>
        </p:blipFill>
        <p:spPr>
          <a:xfrm>
            <a:off x="6158819" y="868162"/>
            <a:ext cx="539811" cy="789551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90BA421-F97F-0B49-9A5B-EE660C9088D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07331" y="1366938"/>
            <a:ext cx="441860" cy="522956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00DDDB5-39DD-4A40-B48B-495B445496B3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4418" t="16806" r="5970" b="-1"/>
          <a:stretch/>
        </p:blipFill>
        <p:spPr>
          <a:xfrm>
            <a:off x="6191250" y="3538765"/>
            <a:ext cx="1616334" cy="35857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7CB0A31-69F8-154E-B236-7F8B32D66BC9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3861" t="11101" r="20956" b="3781"/>
          <a:stretch/>
        </p:blipFill>
        <p:spPr>
          <a:xfrm>
            <a:off x="6191250" y="4049094"/>
            <a:ext cx="1617379" cy="400549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EC41D393-97AA-CB44-89E3-035E0D7CBCA6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r="38660" b="18016"/>
          <a:stretch/>
        </p:blipFill>
        <p:spPr>
          <a:xfrm>
            <a:off x="6191250" y="5033802"/>
            <a:ext cx="1657350" cy="399092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07325406-5928-CD42-B939-5BF52EFF5C8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17855" y="1942315"/>
            <a:ext cx="441860" cy="522956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AD153832-024A-214C-AECA-AD603B63BB2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07331" y="3026362"/>
            <a:ext cx="441860" cy="522956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50D3F6CD-5662-C747-9CD9-86764E7A252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65533" y="5406177"/>
            <a:ext cx="441860" cy="522956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88230EFE-3ED7-ED43-B9B9-672615124FF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65533" y="4449643"/>
            <a:ext cx="441860" cy="522956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E546E7D-D310-C24A-B304-78A31374E3EB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t="1503" r="3056"/>
          <a:stretch/>
        </p:blipFill>
        <p:spPr>
          <a:xfrm>
            <a:off x="3124260" y="866667"/>
            <a:ext cx="2859977" cy="5161886"/>
          </a:xfrm>
          <a:prstGeom prst="rect">
            <a:avLst/>
          </a:prstGeom>
        </p:spPr>
      </p:pic>
      <p:pic>
        <p:nvPicPr>
          <p:cNvPr id="22" name="Image 21" descr="Capture d’écran 2017-06-14 à 11.30.49.png">
            <a:extLst>
              <a:ext uri="{FF2B5EF4-FFF2-40B4-BE49-F238E27FC236}">
                <a16:creationId xmlns:a16="http://schemas.microsoft.com/office/drawing/2014/main" id="{41BECBCD-20BD-8E44-AC0D-ED264495911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1511" y="2475095"/>
            <a:ext cx="905700" cy="436809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28" name="Image 27" descr="Capture d’écran 2017-06-14 à 11.26.49.png">
            <a:extLst>
              <a:ext uri="{FF2B5EF4-FFF2-40B4-BE49-F238E27FC236}">
                <a16:creationId xmlns:a16="http://schemas.microsoft.com/office/drawing/2014/main" id="{27111495-4DE4-AA4E-8904-E70755CE0571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6" t="8117" r="5578" b="4412"/>
          <a:stretch/>
        </p:blipFill>
        <p:spPr>
          <a:xfrm>
            <a:off x="2228811" y="2986572"/>
            <a:ext cx="660139" cy="458097"/>
          </a:xfrm>
          <a:prstGeom prst="rect">
            <a:avLst/>
          </a:prstGeom>
        </p:spPr>
      </p:pic>
      <p:pic>
        <p:nvPicPr>
          <p:cNvPr id="29" name="Image 28" descr="Capture d’écran 2017-06-14 à 11.30.49.png">
            <a:extLst>
              <a:ext uri="{FF2B5EF4-FFF2-40B4-BE49-F238E27FC236}">
                <a16:creationId xmlns:a16="http://schemas.microsoft.com/office/drawing/2014/main" id="{C23E6CDB-83AD-D54F-BF11-ACFD56255C3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8810" y="5545406"/>
            <a:ext cx="905700" cy="436809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F5524C15-8154-7B4E-B2B9-EFC25F552BE9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t="7164" b="4019"/>
          <a:stretch/>
        </p:blipFill>
        <p:spPr>
          <a:xfrm>
            <a:off x="2228810" y="3541335"/>
            <a:ext cx="861445" cy="348168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D6C3964F-FBA7-784C-8850-62C36F11609A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t="7164" b="4019"/>
          <a:stretch/>
        </p:blipFill>
        <p:spPr>
          <a:xfrm>
            <a:off x="2239285" y="4075780"/>
            <a:ext cx="861445" cy="348168"/>
          </a:xfrm>
          <a:prstGeom prst="rect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69E9B996-3C31-FB4E-8B0C-D236CCA6B161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t="7164" b="4019"/>
          <a:stretch/>
        </p:blipFill>
        <p:spPr>
          <a:xfrm>
            <a:off x="2239285" y="5066190"/>
            <a:ext cx="861445" cy="348168"/>
          </a:xfrm>
          <a:prstGeom prst="rect">
            <a:avLst/>
          </a:prstGeom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E5F508FA-CBD4-9D46-A8BF-0DFED7AD65A3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t="7164" b="4019"/>
          <a:stretch/>
        </p:blipFill>
        <p:spPr>
          <a:xfrm>
            <a:off x="2172963" y="866667"/>
            <a:ext cx="861445" cy="348168"/>
          </a:xfrm>
          <a:prstGeom prst="rect">
            <a:avLst/>
          </a:prstGeom>
        </p:spPr>
      </p:pic>
      <p:sp>
        <p:nvSpPr>
          <p:cNvPr id="35" name="ZoneTexte 34">
            <a:extLst>
              <a:ext uri="{FF2B5EF4-FFF2-40B4-BE49-F238E27FC236}">
                <a16:creationId xmlns:a16="http://schemas.microsoft.com/office/drawing/2014/main" id="{BDC71992-AD76-0C4C-9C14-12F69FAF7FEA}"/>
              </a:ext>
            </a:extLst>
          </p:cNvPr>
          <p:cNvSpPr txBox="1"/>
          <p:nvPr/>
        </p:nvSpPr>
        <p:spPr>
          <a:xfrm>
            <a:off x="236173" y="2487655"/>
            <a:ext cx="1936790" cy="2354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42900"/>
            <a:r>
              <a:rPr lang="fr-FR" sz="15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Études coopératives </a:t>
            </a:r>
          </a:p>
          <a:p>
            <a:pPr defTabSz="342900"/>
            <a:endParaRPr lang="fr-FR" sz="1500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342900"/>
            <a:r>
              <a:rPr lang="fr-FR" sz="15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Universités</a:t>
            </a:r>
          </a:p>
          <a:p>
            <a:pPr lvl="1" defTabSz="342900"/>
            <a:r>
              <a:rPr lang="fr-FR" sz="15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Françaises</a:t>
            </a:r>
          </a:p>
          <a:p>
            <a:pPr lvl="1" defTabSz="342900"/>
            <a:endParaRPr lang="fr-FR" sz="1500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 defTabSz="342900"/>
            <a:r>
              <a:rPr lang="fr-FR" sz="15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&amp;</a:t>
            </a:r>
          </a:p>
          <a:p>
            <a:pPr lvl="1" defTabSz="342900"/>
            <a:endParaRPr lang="fr-FR" sz="1500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 defTabSz="342900"/>
            <a:r>
              <a:rPr lang="fr-FR" sz="15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Européennes</a:t>
            </a:r>
          </a:p>
          <a:p>
            <a:pPr defTabSz="342900"/>
            <a:endParaRPr lang="en-GB" sz="1350" b="1" dirty="0">
              <a:solidFill>
                <a:srgbClr val="000000"/>
              </a:solidFill>
              <a:latin typeface="Arial"/>
            </a:endParaRPr>
          </a:p>
          <a:p>
            <a:pPr defTabSz="342900"/>
            <a:endParaRPr lang="en-GB" sz="1350" dirty="0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59212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52736"/>
          </a:xfrm>
          <a:gradFill>
            <a:gsLst>
              <a:gs pos="0">
                <a:srgbClr val="4FA9B5"/>
              </a:gs>
              <a:gs pos="65000">
                <a:schemeClr val="bg1">
                  <a:shade val="90000"/>
                  <a:satMod val="375000"/>
                </a:schemeClr>
              </a:gs>
              <a:gs pos="100000">
                <a:schemeClr val="bg2">
                  <a:tint val="88000"/>
                  <a:satMod val="400000"/>
                </a:schemeClr>
              </a:gs>
            </a:gsLst>
            <a:lin ang="5400000" scaled="0"/>
          </a:gradFill>
        </p:spPr>
        <p:txBody>
          <a:bodyPr/>
          <a:lstStyle/>
          <a:p>
            <a:r>
              <a:rPr lang="fr-FR" sz="3600" dirty="0">
                <a:solidFill>
                  <a:schemeClr val="accent1">
                    <a:lumMod val="50000"/>
                  </a:schemeClr>
                </a:solidFill>
              </a:rPr>
              <a:t>         Publications</a:t>
            </a:r>
            <a:endParaRPr lang="fr-FR" sz="3600" dirty="0"/>
          </a:p>
        </p:txBody>
      </p:sp>
      <p:pic>
        <p:nvPicPr>
          <p:cNvPr id="5" name="Picture 2" descr="C:\Users\Jean-François\Documents\HERNIE CLUB HERNIE\LOGO\LOGO OFFICIEL en définition maximale\logo_Club_Hernie_final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48" y="103015"/>
            <a:ext cx="1510477" cy="877716"/>
          </a:xfrm>
          <a:prstGeom prst="rect">
            <a:avLst/>
          </a:prstGeom>
          <a:noFill/>
        </p:spPr>
      </p:pic>
      <p:cxnSp>
        <p:nvCxnSpPr>
          <p:cNvPr id="8" name="Connecteur droit 7"/>
          <p:cNvCxnSpPr/>
          <p:nvPr/>
        </p:nvCxnSpPr>
        <p:spPr bwMode="auto">
          <a:xfrm>
            <a:off x="0" y="1052736"/>
            <a:ext cx="91440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11" name="Image 10">
            <a:extLst>
              <a:ext uri="{FF2B5EF4-FFF2-40B4-BE49-F238E27FC236}">
                <a16:creationId xmlns:a16="http://schemas.microsoft.com/office/drawing/2014/main" id="{621DFB7E-B4C0-2649-A21A-C31BC6E3D8D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1296"/>
          <a:stretch/>
        </p:blipFill>
        <p:spPr>
          <a:xfrm>
            <a:off x="3534038" y="774700"/>
            <a:ext cx="3196962" cy="60833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80B45C40-B336-9F4B-8A5B-D12E900D520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84315" t="3125" r="5325" b="65381"/>
          <a:stretch/>
        </p:blipFill>
        <p:spPr>
          <a:xfrm>
            <a:off x="6821630" y="800357"/>
            <a:ext cx="517262" cy="800463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90BA421-F97F-0B49-9A5B-EE660C9088D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89714" y="1530218"/>
            <a:ext cx="589146" cy="697275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00DDDB5-39DD-4A40-B48B-495B445496B3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4418" t="16806" r="5970" b="-1"/>
          <a:stretch/>
        </p:blipFill>
        <p:spPr>
          <a:xfrm>
            <a:off x="6785688" y="2277756"/>
            <a:ext cx="2155112" cy="478093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7CB0A31-69F8-154E-B236-7F8B32D66BC9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3861" t="11101" r="20956" b="3781"/>
          <a:stretch/>
        </p:blipFill>
        <p:spPr>
          <a:xfrm>
            <a:off x="6784295" y="2851840"/>
            <a:ext cx="2156505" cy="534065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EC41D393-97AA-CB44-89E3-035E0D7CBCA6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r="38660" b="18016"/>
          <a:stretch/>
        </p:blipFill>
        <p:spPr>
          <a:xfrm>
            <a:off x="6731000" y="4250791"/>
            <a:ext cx="2209800" cy="532122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07325406-5928-CD42-B939-5BF52EFF5C8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18374" y="3475184"/>
            <a:ext cx="589146" cy="697275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AD153832-024A-214C-AECA-AD603B63BB2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18374" y="4871461"/>
            <a:ext cx="589146" cy="697275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50D3F6CD-5662-C747-9CD9-86764E7A252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47353" y="6005920"/>
            <a:ext cx="589146" cy="697275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88230EFE-3ED7-ED43-B9B9-672615124FF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62547" y="5318763"/>
            <a:ext cx="589146" cy="697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46557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52736"/>
          </a:xfrm>
          <a:gradFill>
            <a:gsLst>
              <a:gs pos="0">
                <a:srgbClr val="4FA9B5"/>
              </a:gs>
              <a:gs pos="65000">
                <a:schemeClr val="bg1">
                  <a:shade val="90000"/>
                  <a:satMod val="375000"/>
                </a:schemeClr>
              </a:gs>
              <a:gs pos="100000">
                <a:schemeClr val="bg2">
                  <a:tint val="88000"/>
                  <a:satMod val="400000"/>
                </a:schemeClr>
              </a:gs>
            </a:gsLst>
            <a:lin ang="5400000" scaled="0"/>
          </a:gradFill>
        </p:spPr>
        <p:txBody>
          <a:bodyPr/>
          <a:lstStyle/>
          <a:p>
            <a:r>
              <a:rPr lang="fr-FR" sz="3600" dirty="0">
                <a:solidFill>
                  <a:schemeClr val="accent1">
                    <a:lumMod val="50000"/>
                  </a:schemeClr>
                </a:solidFill>
              </a:rPr>
              <a:t>         Publications</a:t>
            </a:r>
            <a:endParaRPr lang="fr-FR" sz="3600" dirty="0"/>
          </a:p>
        </p:txBody>
      </p:sp>
      <p:pic>
        <p:nvPicPr>
          <p:cNvPr id="5" name="Picture 2" descr="C:\Users\Jean-François\Documents\HERNIE CLUB HERNIE\LOGO\LOGO OFFICIEL en définition maximale\logo_Club_Hernie_final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48" y="103015"/>
            <a:ext cx="1510477" cy="877716"/>
          </a:xfrm>
          <a:prstGeom prst="rect">
            <a:avLst/>
          </a:prstGeom>
          <a:noFill/>
        </p:spPr>
      </p:pic>
      <p:cxnSp>
        <p:nvCxnSpPr>
          <p:cNvPr id="8" name="Connecteur droit 7"/>
          <p:cNvCxnSpPr/>
          <p:nvPr/>
        </p:nvCxnSpPr>
        <p:spPr bwMode="auto">
          <a:xfrm>
            <a:off x="0" y="1052736"/>
            <a:ext cx="91440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11" name="Image 10">
            <a:extLst>
              <a:ext uri="{FF2B5EF4-FFF2-40B4-BE49-F238E27FC236}">
                <a16:creationId xmlns:a16="http://schemas.microsoft.com/office/drawing/2014/main" id="{621DFB7E-B4C0-2649-A21A-C31BC6E3D8D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1296"/>
          <a:stretch/>
        </p:blipFill>
        <p:spPr>
          <a:xfrm>
            <a:off x="3534038" y="774700"/>
            <a:ext cx="3196962" cy="6083300"/>
          </a:xfrm>
          <a:prstGeom prst="rect">
            <a:avLst/>
          </a:prstGeom>
        </p:spPr>
      </p:pic>
      <p:pic>
        <p:nvPicPr>
          <p:cNvPr id="14" name="Image 13" descr="Capture d’écran 2017-06-14 à 11.30.49.png">
            <a:extLst>
              <a:ext uri="{FF2B5EF4-FFF2-40B4-BE49-F238E27FC236}">
                <a16:creationId xmlns:a16="http://schemas.microsoft.com/office/drawing/2014/main" id="{4079C571-3880-FD47-9330-59191E88C4A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1750" y="827289"/>
            <a:ext cx="1207600" cy="582412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80B45C40-B336-9F4B-8A5B-D12E900D520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84315" t="3125" r="5325" b="65381"/>
          <a:stretch/>
        </p:blipFill>
        <p:spPr>
          <a:xfrm>
            <a:off x="6821630" y="800357"/>
            <a:ext cx="517262" cy="800463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90BA421-F97F-0B49-9A5B-EE660C9088D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89714" y="1530218"/>
            <a:ext cx="589146" cy="697275"/>
          </a:xfrm>
          <a:prstGeom prst="rect">
            <a:avLst/>
          </a:prstGeom>
        </p:spPr>
      </p:pic>
      <p:pic>
        <p:nvPicPr>
          <p:cNvPr id="13" name="Image 12" descr="Capture d’écran 2017-06-14 à 11.26.49.png">
            <a:extLst>
              <a:ext uri="{FF2B5EF4-FFF2-40B4-BE49-F238E27FC236}">
                <a16:creationId xmlns:a16="http://schemas.microsoft.com/office/drawing/2014/main" id="{8BAD8E6A-283B-8448-A975-2E72FC27A891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6" t="8117" r="5578" b="4412"/>
          <a:stretch/>
        </p:blipFill>
        <p:spPr>
          <a:xfrm>
            <a:off x="2294815" y="1533972"/>
            <a:ext cx="880185" cy="610796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DDFF63B8-2A9B-6342-9686-35441786B20B}"/>
              </a:ext>
            </a:extLst>
          </p:cNvPr>
          <p:cNvSpPr txBox="1"/>
          <p:nvPr/>
        </p:nvSpPr>
        <p:spPr>
          <a:xfrm>
            <a:off x="0" y="1092200"/>
            <a:ext cx="215143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Études cooperatives</a:t>
            </a:r>
          </a:p>
          <a:p>
            <a:r>
              <a:rPr lang="en-GB" dirty="0"/>
              <a:t>Avec </a:t>
            </a:r>
            <a:r>
              <a:rPr lang="en-GB" b="1" dirty="0" err="1"/>
              <a:t>Universités</a:t>
            </a:r>
            <a:endParaRPr lang="en-GB" b="1" dirty="0"/>
          </a:p>
          <a:p>
            <a:endParaRPr lang="en-GB" b="1" dirty="0"/>
          </a:p>
          <a:p>
            <a:endParaRPr lang="en-GB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800DDDB5-39DD-4A40-B48B-495B445496B3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4418" t="16806" r="5970" b="-1"/>
          <a:stretch/>
        </p:blipFill>
        <p:spPr>
          <a:xfrm>
            <a:off x="6785688" y="2277756"/>
            <a:ext cx="2155112" cy="478093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7CB0A31-69F8-154E-B236-7F8B32D66BC9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3861" t="11101" r="20956" b="3781"/>
          <a:stretch/>
        </p:blipFill>
        <p:spPr>
          <a:xfrm>
            <a:off x="6784295" y="2851840"/>
            <a:ext cx="2156505" cy="534065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EC41D393-97AA-CB44-89E3-035E0D7CBCA6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r="38660" b="18016"/>
          <a:stretch/>
        </p:blipFill>
        <p:spPr>
          <a:xfrm>
            <a:off x="6731000" y="4250791"/>
            <a:ext cx="2209800" cy="532122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07325406-5928-CD42-B939-5BF52EFF5C8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18374" y="3475184"/>
            <a:ext cx="589146" cy="697275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AD153832-024A-214C-AECA-AD603B63BB2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18374" y="4871461"/>
            <a:ext cx="589146" cy="697275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50D3F6CD-5662-C747-9CD9-86764E7A252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47353" y="6005920"/>
            <a:ext cx="589146" cy="697275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88230EFE-3ED7-ED43-B9B9-672615124FF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62547" y="5318763"/>
            <a:ext cx="589146" cy="697275"/>
          </a:xfrm>
          <a:prstGeom prst="rect">
            <a:avLst/>
          </a:prstGeom>
        </p:spPr>
      </p:pic>
      <p:pic>
        <p:nvPicPr>
          <p:cNvPr id="28" name="Image 27" descr="Capture d’écran 2017-06-14 à 11.30.49.png">
            <a:extLst>
              <a:ext uri="{FF2B5EF4-FFF2-40B4-BE49-F238E27FC236}">
                <a16:creationId xmlns:a16="http://schemas.microsoft.com/office/drawing/2014/main" id="{5EE2F063-A247-CA4F-A7E5-7AE873FF28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9278" y="4918947"/>
            <a:ext cx="1207600" cy="582412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49D8ACB3-530F-AD4F-AAC9-97315E283FC5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t="7164" b="4019"/>
          <a:stretch/>
        </p:blipFill>
        <p:spPr>
          <a:xfrm>
            <a:off x="2294814" y="2335438"/>
            <a:ext cx="1148593" cy="464224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2475FBB9-68C1-4847-8B6E-7CB591E2B635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t="7164" b="4019"/>
          <a:stretch/>
        </p:blipFill>
        <p:spPr>
          <a:xfrm>
            <a:off x="2308781" y="3010960"/>
            <a:ext cx="1148593" cy="464224"/>
          </a:xfrm>
          <a:prstGeom prst="rect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73C4985C-C536-844C-9083-4BA74A6F221B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t="7164" b="4019"/>
          <a:stretch/>
        </p:blipFill>
        <p:spPr>
          <a:xfrm>
            <a:off x="2268442" y="4250791"/>
            <a:ext cx="1148593" cy="464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590971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52736"/>
          </a:xfrm>
          <a:gradFill>
            <a:gsLst>
              <a:gs pos="0">
                <a:srgbClr val="4FA9B5"/>
              </a:gs>
              <a:gs pos="65000">
                <a:schemeClr val="bg1">
                  <a:shade val="90000"/>
                  <a:satMod val="375000"/>
                </a:schemeClr>
              </a:gs>
              <a:gs pos="100000">
                <a:schemeClr val="bg2">
                  <a:tint val="88000"/>
                  <a:satMod val="400000"/>
                </a:schemeClr>
              </a:gs>
            </a:gsLst>
            <a:lin ang="5400000" scaled="0"/>
          </a:gradFill>
        </p:spPr>
        <p:txBody>
          <a:bodyPr/>
          <a:lstStyle/>
          <a:p>
            <a:r>
              <a:rPr lang="fr-FR" sz="3600" dirty="0">
                <a:solidFill>
                  <a:schemeClr val="accent1">
                    <a:lumMod val="50000"/>
                  </a:schemeClr>
                </a:solidFill>
              </a:rPr>
              <a:t>         Publications</a:t>
            </a:r>
            <a:endParaRPr lang="fr-FR" sz="3600" dirty="0"/>
          </a:p>
        </p:txBody>
      </p:sp>
      <p:pic>
        <p:nvPicPr>
          <p:cNvPr id="5" name="Picture 2" descr="C:\Users\Jean-François\Documents\HERNIE CLUB HERNIE\LOGO\LOGO OFFICIEL en définition maximale\logo_Club_Hernie_final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48" y="103015"/>
            <a:ext cx="1510477" cy="877716"/>
          </a:xfrm>
          <a:prstGeom prst="rect">
            <a:avLst/>
          </a:prstGeom>
          <a:noFill/>
        </p:spPr>
      </p:pic>
      <p:cxnSp>
        <p:nvCxnSpPr>
          <p:cNvPr id="8" name="Connecteur droit 7"/>
          <p:cNvCxnSpPr/>
          <p:nvPr/>
        </p:nvCxnSpPr>
        <p:spPr bwMode="auto">
          <a:xfrm>
            <a:off x="0" y="1052736"/>
            <a:ext cx="91440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14" name="Image 13" descr="Capture d’écran 2017-06-14 à 11.30.49.png">
            <a:extLst>
              <a:ext uri="{FF2B5EF4-FFF2-40B4-BE49-F238E27FC236}">
                <a16:creationId xmlns:a16="http://schemas.microsoft.com/office/drawing/2014/main" id="{4079C571-3880-FD47-9330-59191E88C4A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1750" y="827289"/>
            <a:ext cx="1207600" cy="582412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80B45C40-B336-9F4B-8A5B-D12E900D520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84315" t="3125" r="5325" b="65381"/>
          <a:stretch/>
        </p:blipFill>
        <p:spPr>
          <a:xfrm>
            <a:off x="6821630" y="800357"/>
            <a:ext cx="517262" cy="800463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90BA421-F97F-0B49-9A5B-EE660C9088D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89714" y="1530218"/>
            <a:ext cx="589146" cy="697275"/>
          </a:xfrm>
          <a:prstGeom prst="rect">
            <a:avLst/>
          </a:prstGeom>
        </p:spPr>
      </p:pic>
      <p:pic>
        <p:nvPicPr>
          <p:cNvPr id="13" name="Image 12" descr="Capture d’écran 2017-06-14 à 11.26.49.png">
            <a:extLst>
              <a:ext uri="{FF2B5EF4-FFF2-40B4-BE49-F238E27FC236}">
                <a16:creationId xmlns:a16="http://schemas.microsoft.com/office/drawing/2014/main" id="{8BAD8E6A-283B-8448-A975-2E72FC27A891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6" t="8117" r="5578" b="4412"/>
          <a:stretch/>
        </p:blipFill>
        <p:spPr>
          <a:xfrm>
            <a:off x="2294815" y="1533972"/>
            <a:ext cx="880185" cy="610796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DDFF63B8-2A9B-6342-9686-35441786B20B}"/>
              </a:ext>
            </a:extLst>
          </p:cNvPr>
          <p:cNvSpPr txBox="1"/>
          <p:nvPr/>
        </p:nvSpPr>
        <p:spPr>
          <a:xfrm>
            <a:off x="0" y="1092200"/>
            <a:ext cx="2151439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b="1" dirty="0"/>
          </a:p>
          <a:p>
            <a:r>
              <a:rPr lang="en-GB" b="1" dirty="0">
                <a:solidFill>
                  <a:schemeClr val="accent5">
                    <a:lumMod val="50000"/>
                  </a:schemeClr>
                </a:solidFill>
              </a:rPr>
              <a:t>= 4° </a:t>
            </a:r>
            <a:r>
              <a:rPr lang="en-GB" b="1" dirty="0" err="1">
                <a:solidFill>
                  <a:schemeClr val="accent5">
                    <a:lumMod val="50000"/>
                  </a:schemeClr>
                </a:solidFill>
              </a:rPr>
              <a:t>contrôle</a:t>
            </a:r>
            <a:r>
              <a:rPr lang="en-GB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  <a:p>
            <a:r>
              <a:rPr lang="en-GB" b="1" dirty="0">
                <a:solidFill>
                  <a:schemeClr val="accent5">
                    <a:lumMod val="50000"/>
                  </a:schemeClr>
                </a:solidFill>
              </a:rPr>
              <a:t>(</a:t>
            </a:r>
            <a:r>
              <a:rPr lang="en-GB" b="1" dirty="0" err="1">
                <a:solidFill>
                  <a:schemeClr val="accent5">
                    <a:lumMod val="50000"/>
                  </a:schemeClr>
                </a:solidFill>
              </a:rPr>
              <a:t>contrôle</a:t>
            </a:r>
            <a:r>
              <a:rPr lang="en-GB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GB" b="1" dirty="0" err="1">
                <a:solidFill>
                  <a:schemeClr val="accent5">
                    <a:lumMod val="50000"/>
                  </a:schemeClr>
                </a:solidFill>
              </a:rPr>
              <a:t>externe</a:t>
            </a:r>
            <a:r>
              <a:rPr lang="en-GB" b="1" dirty="0">
                <a:solidFill>
                  <a:schemeClr val="accent5">
                    <a:lumMod val="50000"/>
                  </a:schemeClr>
                </a:solidFill>
              </a:rPr>
              <a:t>)</a:t>
            </a:r>
          </a:p>
          <a:p>
            <a:endParaRPr lang="en-GB" dirty="0"/>
          </a:p>
          <a:p>
            <a:r>
              <a:rPr lang="en-GB" dirty="0">
                <a:solidFill>
                  <a:srgbClr val="FF0000"/>
                </a:solidFill>
              </a:rPr>
              <a:t>Peer-reviewing </a:t>
            </a:r>
          </a:p>
          <a:p>
            <a:r>
              <a:rPr lang="en-GB" dirty="0">
                <a:solidFill>
                  <a:srgbClr val="FF0000"/>
                </a:solidFill>
              </a:rPr>
              <a:t>des data</a:t>
            </a:r>
          </a:p>
          <a:p>
            <a:endParaRPr lang="en-GB" dirty="0">
              <a:solidFill>
                <a:srgbClr val="FF0000"/>
              </a:solidFill>
            </a:endParaRPr>
          </a:p>
          <a:p>
            <a:r>
              <a:rPr lang="en-GB" sz="1600" dirty="0"/>
              <a:t>Car </a:t>
            </a:r>
            <a:r>
              <a:rPr lang="en-GB" sz="1600" b="1" dirty="0" err="1"/>
              <a:t>Universités</a:t>
            </a:r>
            <a:endParaRPr lang="en-GB" sz="1600" b="1" dirty="0"/>
          </a:p>
          <a:p>
            <a:r>
              <a:rPr lang="en-GB" sz="1600" dirty="0" err="1"/>
              <a:t>Travaillent</a:t>
            </a:r>
            <a:r>
              <a:rPr lang="en-GB" sz="1600" dirty="0"/>
              <a:t> sur les</a:t>
            </a:r>
          </a:p>
          <a:p>
            <a:r>
              <a:rPr lang="en-GB" sz="1600" b="1" u="sng" dirty="0" err="1"/>
              <a:t>Données</a:t>
            </a:r>
            <a:r>
              <a:rPr lang="en-GB" sz="1600" b="1" u="sng" dirty="0"/>
              <a:t> brutes</a:t>
            </a:r>
          </a:p>
          <a:p>
            <a:r>
              <a:rPr lang="en-GB" sz="1600" dirty="0" err="1"/>
              <a:t>Fournies</a:t>
            </a:r>
            <a:r>
              <a:rPr lang="en-GB" sz="1600" dirty="0"/>
              <a:t> par le CH</a:t>
            </a:r>
          </a:p>
          <a:p>
            <a:endParaRPr lang="en-GB" sz="1600" dirty="0"/>
          </a:p>
          <a:p>
            <a:r>
              <a:rPr lang="en-GB" sz="1600" dirty="0"/>
              <a:t>= Validation des data</a:t>
            </a:r>
          </a:p>
          <a:p>
            <a:endParaRPr lang="en-GB" sz="1600" dirty="0"/>
          </a:p>
          <a:p>
            <a:endParaRPr lang="en-GB" b="1" dirty="0">
              <a:solidFill>
                <a:schemeClr val="accent5">
                  <a:lumMod val="50000"/>
                </a:schemeClr>
              </a:solidFill>
            </a:endParaRPr>
          </a:p>
          <a:p>
            <a:endParaRPr lang="en-GB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800DDDB5-39DD-4A40-B48B-495B445496B3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4418" t="16806" r="5970" b="-1"/>
          <a:stretch/>
        </p:blipFill>
        <p:spPr>
          <a:xfrm>
            <a:off x="6785688" y="2277756"/>
            <a:ext cx="2155112" cy="478093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7CB0A31-69F8-154E-B236-7F8B32D66BC9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3861" t="11101" r="20956" b="3781"/>
          <a:stretch/>
        </p:blipFill>
        <p:spPr>
          <a:xfrm>
            <a:off x="6784295" y="2851840"/>
            <a:ext cx="2156505" cy="534065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EC41D393-97AA-CB44-89E3-035E0D7CBCA6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r="38660" b="18016"/>
          <a:stretch/>
        </p:blipFill>
        <p:spPr>
          <a:xfrm>
            <a:off x="6731000" y="4250791"/>
            <a:ext cx="2209800" cy="532122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07325406-5928-CD42-B939-5BF52EFF5C8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18374" y="3475184"/>
            <a:ext cx="589146" cy="697275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AD153832-024A-214C-AECA-AD603B63BB2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18374" y="4871461"/>
            <a:ext cx="589146" cy="697275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50D3F6CD-5662-C747-9CD9-86764E7A252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47353" y="6005920"/>
            <a:ext cx="589146" cy="697275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88230EFE-3ED7-ED43-B9B9-672615124FF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62547" y="5318763"/>
            <a:ext cx="589146" cy="697275"/>
          </a:xfrm>
          <a:prstGeom prst="rect">
            <a:avLst/>
          </a:prstGeom>
        </p:spPr>
      </p:pic>
      <p:pic>
        <p:nvPicPr>
          <p:cNvPr id="28" name="Image 27" descr="Capture d’écran 2017-06-14 à 11.30.49.png">
            <a:extLst>
              <a:ext uri="{FF2B5EF4-FFF2-40B4-BE49-F238E27FC236}">
                <a16:creationId xmlns:a16="http://schemas.microsoft.com/office/drawing/2014/main" id="{5EE2F063-A247-CA4F-A7E5-7AE873FF28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9278" y="4918947"/>
            <a:ext cx="1207600" cy="582412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49D8ACB3-530F-AD4F-AAC9-97315E283FC5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t="7164" b="4019"/>
          <a:stretch/>
        </p:blipFill>
        <p:spPr>
          <a:xfrm>
            <a:off x="2294814" y="2335438"/>
            <a:ext cx="1148593" cy="464224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2475FBB9-68C1-4847-8B6E-7CB591E2B635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t="7164" b="4019"/>
          <a:stretch/>
        </p:blipFill>
        <p:spPr>
          <a:xfrm>
            <a:off x="2308781" y="3010960"/>
            <a:ext cx="1148593" cy="464224"/>
          </a:xfrm>
          <a:prstGeom prst="rect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73C4985C-C536-844C-9083-4BA74A6F221B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t="7164" b="4019"/>
          <a:stretch/>
        </p:blipFill>
        <p:spPr>
          <a:xfrm>
            <a:off x="2268442" y="4250791"/>
            <a:ext cx="1148593" cy="464224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BC97380-5A7F-BB47-9F7D-AA6E06696BC3}"/>
              </a:ext>
            </a:extLst>
          </p:cNvPr>
          <p:cNvSpPr txBox="1"/>
          <p:nvPr/>
        </p:nvSpPr>
        <p:spPr>
          <a:xfrm>
            <a:off x="3790360" y="2465706"/>
            <a:ext cx="3004140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accent5">
                    <a:lumMod val="50000"/>
                  </a:schemeClr>
                </a:solidFill>
              </a:rPr>
              <a:t>5° </a:t>
            </a:r>
            <a:r>
              <a:rPr lang="en-GB" b="1" dirty="0" err="1">
                <a:solidFill>
                  <a:schemeClr val="accent5">
                    <a:lumMod val="50000"/>
                  </a:schemeClr>
                </a:solidFill>
              </a:rPr>
              <a:t>Contrôle</a:t>
            </a:r>
            <a:endParaRPr lang="en-GB" b="1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GB" b="1" dirty="0">
                <a:solidFill>
                  <a:schemeClr val="accent5">
                    <a:lumMod val="50000"/>
                  </a:schemeClr>
                </a:solidFill>
              </a:rPr>
              <a:t>(</a:t>
            </a:r>
            <a:r>
              <a:rPr lang="en-GB" b="1" dirty="0" err="1">
                <a:solidFill>
                  <a:schemeClr val="accent5">
                    <a:lumMod val="50000"/>
                  </a:schemeClr>
                </a:solidFill>
              </a:rPr>
              <a:t>controle</a:t>
            </a:r>
            <a:r>
              <a:rPr lang="en-GB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GB" b="1" dirty="0" err="1">
                <a:solidFill>
                  <a:schemeClr val="accent5">
                    <a:lumMod val="50000"/>
                  </a:schemeClr>
                </a:solidFill>
              </a:rPr>
              <a:t>externe</a:t>
            </a:r>
            <a:r>
              <a:rPr lang="en-GB" b="1" dirty="0">
                <a:solidFill>
                  <a:schemeClr val="accent5">
                    <a:lumMod val="50000"/>
                  </a:schemeClr>
                </a:solidFill>
              </a:rPr>
              <a:t>)</a:t>
            </a:r>
          </a:p>
          <a:p>
            <a:endParaRPr lang="en-GB" dirty="0"/>
          </a:p>
          <a:p>
            <a:r>
              <a:rPr lang="en-GB" dirty="0">
                <a:solidFill>
                  <a:srgbClr val="FF0000"/>
                </a:solidFill>
              </a:rPr>
              <a:t>Peer-reviewing de la </a:t>
            </a:r>
            <a:r>
              <a:rPr lang="en-GB" dirty="0" err="1">
                <a:solidFill>
                  <a:srgbClr val="FF0000"/>
                </a:solidFill>
              </a:rPr>
              <a:t>méthodologie</a:t>
            </a:r>
            <a:endParaRPr lang="en-GB" dirty="0">
              <a:solidFill>
                <a:srgbClr val="FF0000"/>
              </a:solidFill>
            </a:endParaRPr>
          </a:p>
          <a:p>
            <a:endParaRPr lang="en-GB" dirty="0">
              <a:solidFill>
                <a:srgbClr val="FF0000"/>
              </a:solidFill>
            </a:endParaRPr>
          </a:p>
          <a:p>
            <a:r>
              <a:rPr lang="en-GB" sz="1600" dirty="0"/>
              <a:t>Par les reviewers </a:t>
            </a:r>
          </a:p>
          <a:p>
            <a:r>
              <a:rPr lang="en-GB" sz="1600" dirty="0"/>
              <a:t>des revues</a:t>
            </a:r>
          </a:p>
          <a:p>
            <a:endParaRPr lang="en-GB" sz="1600" dirty="0"/>
          </a:p>
          <a:p>
            <a:r>
              <a:rPr lang="en-GB" sz="1600" dirty="0"/>
              <a:t>= validation de la </a:t>
            </a:r>
            <a:r>
              <a:rPr lang="en-GB" sz="1600" dirty="0" err="1"/>
              <a:t>méthodologie</a:t>
            </a:r>
            <a:endParaRPr lang="en-GB" sz="160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5028872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52736"/>
          </a:xfrm>
          <a:gradFill>
            <a:gsLst>
              <a:gs pos="0">
                <a:srgbClr val="4FA9B5"/>
              </a:gs>
              <a:gs pos="65000">
                <a:schemeClr val="bg1">
                  <a:shade val="90000"/>
                  <a:satMod val="375000"/>
                </a:schemeClr>
              </a:gs>
              <a:gs pos="100000">
                <a:schemeClr val="bg2">
                  <a:tint val="88000"/>
                  <a:satMod val="400000"/>
                </a:schemeClr>
              </a:gs>
            </a:gsLst>
            <a:lin ang="5400000" scaled="0"/>
          </a:gradFill>
        </p:spPr>
        <p:txBody>
          <a:bodyPr/>
          <a:lstStyle/>
          <a:p>
            <a:pPr algn="r"/>
            <a:r>
              <a:rPr lang="fr-FR" sz="3600" dirty="0">
                <a:solidFill>
                  <a:schemeClr val="accent1">
                    <a:lumMod val="50000"/>
                  </a:schemeClr>
                </a:solidFill>
              </a:rPr>
              <a:t>         Coopération avec AFC</a:t>
            </a:r>
            <a:endParaRPr lang="fr-FR" sz="3600" dirty="0"/>
          </a:p>
        </p:txBody>
      </p:sp>
      <p:pic>
        <p:nvPicPr>
          <p:cNvPr id="5" name="Picture 2" descr="C:\Users\Jean-François\Documents\HERNIE CLUB HERNIE\LOGO\LOGO OFFICIEL en définition maximale\logo_Club_Hernie_final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48" y="103015"/>
            <a:ext cx="1510477" cy="877716"/>
          </a:xfrm>
          <a:prstGeom prst="rect">
            <a:avLst/>
          </a:prstGeom>
          <a:noFill/>
        </p:spPr>
      </p:pic>
      <p:cxnSp>
        <p:nvCxnSpPr>
          <p:cNvPr id="8" name="Connecteur droit 7"/>
          <p:cNvCxnSpPr/>
          <p:nvPr/>
        </p:nvCxnSpPr>
        <p:spPr bwMode="auto">
          <a:xfrm>
            <a:off x="0" y="1052736"/>
            <a:ext cx="91440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" name="Espace réservé du contenu 2"/>
          <p:cNvSpPr>
            <a:spLocks noGrp="1"/>
          </p:cNvSpPr>
          <p:nvPr>
            <p:ph sz="half" idx="1"/>
          </p:nvPr>
        </p:nvSpPr>
        <p:spPr>
          <a:xfrm>
            <a:off x="189857" y="1600205"/>
            <a:ext cx="8817284" cy="5086253"/>
          </a:xfrm>
          <a:solidFill>
            <a:srgbClr val="FFFFCC"/>
          </a:solidFill>
        </p:spPr>
        <p:txBody>
          <a:bodyPr/>
          <a:lstStyle/>
          <a:p>
            <a:pPr marL="0" indent="0">
              <a:buNone/>
            </a:pPr>
            <a:r>
              <a:rPr lang="en-US" sz="2000" b="1" dirty="0">
                <a:solidFill>
                  <a:srgbClr val="808080"/>
                </a:solidFill>
              </a:rPr>
              <a:t>Rapport AFC 2017</a:t>
            </a:r>
          </a:p>
          <a:p>
            <a:pPr marL="400050" lvl="1" indent="0">
              <a:buNone/>
            </a:pPr>
            <a:r>
              <a:rPr lang="en-US" sz="1600" b="1" dirty="0" err="1">
                <a:solidFill>
                  <a:srgbClr val="808080"/>
                </a:solidFill>
              </a:rPr>
              <a:t>Prise</a:t>
            </a:r>
            <a:r>
              <a:rPr lang="en-US" sz="1600" b="1" dirty="0">
                <a:solidFill>
                  <a:srgbClr val="808080"/>
                </a:solidFill>
              </a:rPr>
              <a:t> </a:t>
            </a:r>
            <a:r>
              <a:rPr lang="en-US" sz="1600" b="1" dirty="0" err="1">
                <a:solidFill>
                  <a:srgbClr val="808080"/>
                </a:solidFill>
              </a:rPr>
              <a:t>en</a:t>
            </a:r>
            <a:r>
              <a:rPr lang="en-US" sz="1600" b="1" dirty="0">
                <a:solidFill>
                  <a:srgbClr val="808080"/>
                </a:solidFill>
              </a:rPr>
              <a:t> charge </a:t>
            </a:r>
            <a:r>
              <a:rPr lang="en-US" sz="1600" b="1" dirty="0" err="1">
                <a:solidFill>
                  <a:srgbClr val="808080"/>
                </a:solidFill>
              </a:rPr>
              <a:t>ambulatoire</a:t>
            </a:r>
            <a:r>
              <a:rPr lang="en-US" sz="1600" b="1" dirty="0">
                <a:solidFill>
                  <a:srgbClr val="808080"/>
                </a:solidFill>
              </a:rPr>
              <a:t> des </a:t>
            </a:r>
            <a:r>
              <a:rPr lang="en-US" sz="1600" b="1" dirty="0" err="1">
                <a:solidFill>
                  <a:srgbClr val="808080"/>
                </a:solidFill>
              </a:rPr>
              <a:t>hernies</a:t>
            </a:r>
            <a:endParaRPr lang="en-US" sz="1600" b="1" dirty="0">
              <a:solidFill>
                <a:srgbClr val="808080"/>
              </a:solidFill>
            </a:endParaRPr>
          </a:p>
          <a:p>
            <a:pPr marL="400050" lvl="1" indent="0">
              <a:buNone/>
            </a:pPr>
            <a:r>
              <a:rPr lang="en-US" sz="1600" b="1" dirty="0" err="1">
                <a:solidFill>
                  <a:srgbClr val="808080"/>
                </a:solidFill>
              </a:rPr>
              <a:t>Prise</a:t>
            </a:r>
            <a:r>
              <a:rPr lang="en-US" sz="1600" b="1" dirty="0">
                <a:solidFill>
                  <a:srgbClr val="808080"/>
                </a:solidFill>
              </a:rPr>
              <a:t> </a:t>
            </a:r>
            <a:r>
              <a:rPr lang="en-US" sz="1600" b="1" dirty="0" err="1">
                <a:solidFill>
                  <a:srgbClr val="808080"/>
                </a:solidFill>
              </a:rPr>
              <a:t>en</a:t>
            </a:r>
            <a:r>
              <a:rPr lang="en-US" sz="1600" b="1" dirty="0">
                <a:solidFill>
                  <a:srgbClr val="808080"/>
                </a:solidFill>
              </a:rPr>
              <a:t> charge </a:t>
            </a:r>
            <a:r>
              <a:rPr lang="en-US" sz="1600" b="1" dirty="0" err="1">
                <a:solidFill>
                  <a:srgbClr val="808080"/>
                </a:solidFill>
              </a:rPr>
              <a:t>ambulatoire</a:t>
            </a:r>
            <a:r>
              <a:rPr lang="en-US" sz="1600" b="1" dirty="0">
                <a:solidFill>
                  <a:srgbClr val="808080"/>
                </a:solidFill>
              </a:rPr>
              <a:t> des </a:t>
            </a:r>
            <a:r>
              <a:rPr lang="en-US" sz="1600" b="1" dirty="0" err="1">
                <a:solidFill>
                  <a:srgbClr val="808080"/>
                </a:solidFill>
              </a:rPr>
              <a:t>éventrations</a:t>
            </a:r>
            <a:endParaRPr lang="en-US" sz="1600" b="1" dirty="0">
              <a:solidFill>
                <a:srgbClr val="808080"/>
              </a:solidFill>
            </a:endParaRPr>
          </a:p>
          <a:p>
            <a:pPr marL="400050" lvl="1" indent="0">
              <a:buNone/>
            </a:pPr>
            <a:endParaRPr lang="en-US" sz="1600" b="1" dirty="0">
              <a:solidFill>
                <a:srgbClr val="808080"/>
              </a:solidFill>
            </a:endParaRPr>
          </a:p>
          <a:p>
            <a:pPr marL="0" indent="0">
              <a:buNone/>
            </a:pPr>
            <a:r>
              <a:rPr lang="en-US" sz="2000" b="1" dirty="0">
                <a:solidFill>
                  <a:srgbClr val="808080"/>
                </a:solidFill>
              </a:rPr>
              <a:t>Rapport AFC 2019</a:t>
            </a:r>
          </a:p>
          <a:p>
            <a:pPr marL="400050" lvl="1" indent="0">
              <a:buNone/>
            </a:pPr>
            <a:r>
              <a:rPr lang="en-US" sz="1600" b="1" dirty="0" err="1">
                <a:solidFill>
                  <a:srgbClr val="808080"/>
                </a:solidFill>
              </a:rPr>
              <a:t>Chirurgie</a:t>
            </a:r>
            <a:r>
              <a:rPr lang="en-US" sz="1600" b="1" dirty="0">
                <a:solidFill>
                  <a:srgbClr val="808080"/>
                </a:solidFill>
              </a:rPr>
              <a:t> des </a:t>
            </a:r>
            <a:r>
              <a:rPr lang="en-US" sz="1600" b="1" dirty="0" err="1">
                <a:solidFill>
                  <a:srgbClr val="808080"/>
                </a:solidFill>
              </a:rPr>
              <a:t>éventrations</a:t>
            </a:r>
            <a:endParaRPr lang="en-US" sz="1600" b="1" dirty="0">
              <a:solidFill>
                <a:srgbClr val="808080"/>
              </a:solidFill>
            </a:endParaRPr>
          </a:p>
          <a:p>
            <a:pPr marL="800100" lvl="2" indent="0">
              <a:buNone/>
            </a:pPr>
            <a:r>
              <a:rPr lang="en-US" sz="1200" b="1" dirty="0">
                <a:solidFill>
                  <a:srgbClr val="808080"/>
                </a:solidFill>
              </a:rPr>
              <a:t>Étude prospective </a:t>
            </a:r>
            <a:r>
              <a:rPr lang="en-US" sz="1200" b="1" dirty="0" err="1">
                <a:solidFill>
                  <a:srgbClr val="808080"/>
                </a:solidFill>
              </a:rPr>
              <a:t>multicentrique</a:t>
            </a:r>
            <a:r>
              <a:rPr lang="en-US" sz="1200" b="1" dirty="0">
                <a:solidFill>
                  <a:srgbClr val="808080"/>
                </a:solidFill>
              </a:rPr>
              <a:t> de 1.200 cures </a:t>
            </a:r>
            <a:r>
              <a:rPr lang="en-US" sz="1200" b="1" dirty="0" err="1">
                <a:solidFill>
                  <a:srgbClr val="808080"/>
                </a:solidFill>
              </a:rPr>
              <a:t>d’éventrations</a:t>
            </a:r>
            <a:endParaRPr lang="en-US" sz="1200" b="1" dirty="0">
              <a:solidFill>
                <a:srgbClr val="808080"/>
              </a:solidFill>
            </a:endParaRPr>
          </a:p>
          <a:p>
            <a:pPr marL="800100" lvl="2" indent="0">
              <a:buNone/>
            </a:pPr>
            <a:r>
              <a:rPr lang="en-US" sz="1200" b="1" dirty="0" err="1">
                <a:solidFill>
                  <a:srgbClr val="808080"/>
                </a:solidFill>
              </a:rPr>
              <a:t>Hébergée</a:t>
            </a:r>
            <a:r>
              <a:rPr lang="en-US" sz="1200" b="1" dirty="0">
                <a:solidFill>
                  <a:srgbClr val="808080"/>
                </a:solidFill>
              </a:rPr>
              <a:t> </a:t>
            </a:r>
            <a:r>
              <a:rPr lang="en-US" sz="1200" b="1" dirty="0" err="1">
                <a:solidFill>
                  <a:srgbClr val="808080"/>
                </a:solidFill>
              </a:rPr>
              <a:t>dans</a:t>
            </a:r>
            <a:r>
              <a:rPr lang="en-US" sz="1200" b="1" dirty="0">
                <a:solidFill>
                  <a:srgbClr val="808080"/>
                </a:solidFill>
              </a:rPr>
              <a:t> les </a:t>
            </a:r>
            <a:r>
              <a:rPr lang="en-US" sz="1200" b="1" dirty="0" err="1">
                <a:solidFill>
                  <a:srgbClr val="808080"/>
                </a:solidFill>
              </a:rPr>
              <a:t>registres</a:t>
            </a:r>
            <a:r>
              <a:rPr lang="en-US" sz="1200" b="1" dirty="0">
                <a:solidFill>
                  <a:srgbClr val="808080"/>
                </a:solidFill>
              </a:rPr>
              <a:t> du CH</a:t>
            </a:r>
          </a:p>
          <a:p>
            <a:pPr marL="800100" lvl="2" indent="0">
              <a:buNone/>
            </a:pPr>
            <a:r>
              <a:rPr lang="en-US" sz="1200" b="1" dirty="0" err="1">
                <a:solidFill>
                  <a:srgbClr val="808080"/>
                </a:solidFill>
              </a:rPr>
              <a:t>Résultats</a:t>
            </a:r>
            <a:r>
              <a:rPr lang="en-US" sz="1200" b="1" dirty="0">
                <a:solidFill>
                  <a:srgbClr val="808080"/>
                </a:solidFill>
              </a:rPr>
              <a:t> </a:t>
            </a:r>
            <a:r>
              <a:rPr lang="en-US" sz="1200" b="1" dirty="0" err="1">
                <a:solidFill>
                  <a:srgbClr val="808080"/>
                </a:solidFill>
              </a:rPr>
              <a:t>cliniques</a:t>
            </a:r>
            <a:r>
              <a:rPr lang="en-US" sz="1200" b="1" dirty="0">
                <a:solidFill>
                  <a:srgbClr val="808080"/>
                </a:solidFill>
              </a:rPr>
              <a:t> et </a:t>
            </a:r>
            <a:r>
              <a:rPr lang="en-US" sz="1200" b="1" dirty="0" err="1">
                <a:solidFill>
                  <a:srgbClr val="808080"/>
                </a:solidFill>
              </a:rPr>
              <a:t>scannographiques</a:t>
            </a:r>
            <a:r>
              <a:rPr lang="en-US" sz="1200" b="1" dirty="0">
                <a:solidFill>
                  <a:srgbClr val="808080"/>
                </a:solidFill>
              </a:rPr>
              <a:t> </a:t>
            </a:r>
            <a:r>
              <a:rPr lang="en-US" sz="1200" b="1" dirty="0" err="1">
                <a:solidFill>
                  <a:srgbClr val="808080"/>
                </a:solidFill>
              </a:rPr>
              <a:t>à</a:t>
            </a:r>
            <a:r>
              <a:rPr lang="en-US" sz="1200" b="1" dirty="0">
                <a:solidFill>
                  <a:srgbClr val="808080"/>
                </a:solidFill>
              </a:rPr>
              <a:t> un et </a:t>
            </a:r>
            <a:r>
              <a:rPr lang="en-US" sz="1200" b="1" dirty="0" err="1">
                <a:solidFill>
                  <a:srgbClr val="808080"/>
                </a:solidFill>
              </a:rPr>
              <a:t>deux</a:t>
            </a:r>
            <a:r>
              <a:rPr lang="en-US" sz="1200" b="1" dirty="0">
                <a:solidFill>
                  <a:srgbClr val="808080"/>
                </a:solidFill>
              </a:rPr>
              <a:t> </a:t>
            </a:r>
            <a:r>
              <a:rPr lang="en-US" sz="1200" b="1" dirty="0" err="1">
                <a:solidFill>
                  <a:srgbClr val="808080"/>
                </a:solidFill>
              </a:rPr>
              <a:t>ans</a:t>
            </a:r>
            <a:endParaRPr lang="en-US" sz="1200" b="1" dirty="0">
              <a:solidFill>
                <a:srgbClr val="808080"/>
              </a:solidFill>
            </a:endParaRPr>
          </a:p>
          <a:p>
            <a:pPr marL="800100" lvl="2" indent="0">
              <a:buNone/>
            </a:pPr>
            <a:r>
              <a:rPr lang="en-US" sz="1200" b="1" dirty="0">
                <a:solidFill>
                  <a:srgbClr val="808080"/>
                </a:solidFill>
              </a:rPr>
              <a:t>Travail </a:t>
            </a:r>
            <a:r>
              <a:rPr lang="en-US" sz="1200" b="1" dirty="0" err="1">
                <a:solidFill>
                  <a:srgbClr val="808080"/>
                </a:solidFill>
              </a:rPr>
              <a:t>collaboratif</a:t>
            </a:r>
            <a:r>
              <a:rPr lang="en-US" sz="1200" b="1" dirty="0">
                <a:solidFill>
                  <a:srgbClr val="808080"/>
                </a:solidFill>
              </a:rPr>
              <a:t> </a:t>
            </a:r>
            <a:r>
              <a:rPr lang="en-US" sz="1200" b="1" dirty="0" err="1">
                <a:solidFill>
                  <a:srgbClr val="808080"/>
                </a:solidFill>
              </a:rPr>
              <a:t>Membres</a:t>
            </a:r>
            <a:r>
              <a:rPr lang="en-US" sz="1200" b="1" dirty="0">
                <a:solidFill>
                  <a:srgbClr val="808080"/>
                </a:solidFill>
              </a:rPr>
              <a:t> de l’ AFC et </a:t>
            </a:r>
            <a:r>
              <a:rPr lang="en-US" sz="1200" b="1" dirty="0" err="1">
                <a:solidFill>
                  <a:srgbClr val="808080"/>
                </a:solidFill>
              </a:rPr>
              <a:t>membres</a:t>
            </a:r>
            <a:r>
              <a:rPr lang="en-US" sz="1200" b="1" dirty="0">
                <a:solidFill>
                  <a:srgbClr val="808080"/>
                </a:solidFill>
              </a:rPr>
              <a:t> du Club </a:t>
            </a:r>
            <a:r>
              <a:rPr lang="en-US" sz="1200" b="1" dirty="0" err="1">
                <a:solidFill>
                  <a:srgbClr val="808080"/>
                </a:solidFill>
              </a:rPr>
              <a:t>Hernie</a:t>
            </a:r>
            <a:endParaRPr lang="en-US" sz="1200" b="1" dirty="0">
              <a:solidFill>
                <a:srgbClr val="808080"/>
              </a:solidFill>
            </a:endParaRPr>
          </a:p>
          <a:p>
            <a:pPr marL="400050" lvl="1" indent="0">
              <a:buNone/>
            </a:pPr>
            <a:endParaRPr lang="en-US" sz="1600" b="1" dirty="0">
              <a:solidFill>
                <a:srgbClr val="808080"/>
              </a:solidFill>
            </a:endParaRPr>
          </a:p>
          <a:p>
            <a:pPr marL="400050" lvl="1" indent="0">
              <a:buNone/>
            </a:pPr>
            <a:r>
              <a:rPr lang="en-US" sz="1200" b="1" dirty="0">
                <a:solidFill>
                  <a:srgbClr val="808080"/>
                </a:solidFill>
              </a:rPr>
              <a:t>Rapporteurs : Pablo Ortega </a:t>
            </a:r>
            <a:r>
              <a:rPr lang="en-US" sz="1200" b="1" dirty="0" err="1">
                <a:solidFill>
                  <a:srgbClr val="808080"/>
                </a:solidFill>
              </a:rPr>
              <a:t>Deballon</a:t>
            </a:r>
            <a:r>
              <a:rPr lang="en-US" sz="1200" b="1" dirty="0">
                <a:solidFill>
                  <a:srgbClr val="808080"/>
                </a:solidFill>
              </a:rPr>
              <a:t>, Jean-François Gillion, Benoît Romain, avec la participation de </a:t>
            </a:r>
            <a:r>
              <a:rPr lang="en-US" sz="1200" b="1" dirty="0" err="1">
                <a:solidFill>
                  <a:srgbClr val="808080"/>
                </a:solidFill>
              </a:rPr>
              <a:t>Yohann</a:t>
            </a:r>
            <a:r>
              <a:rPr lang="en-US" sz="1200" b="1" dirty="0">
                <a:solidFill>
                  <a:srgbClr val="808080"/>
                </a:solidFill>
              </a:rPr>
              <a:t> Renard et du Club </a:t>
            </a:r>
            <a:r>
              <a:rPr lang="en-US" sz="1200" b="1" dirty="0" err="1">
                <a:solidFill>
                  <a:srgbClr val="808080"/>
                </a:solidFill>
              </a:rPr>
              <a:t>Hernie</a:t>
            </a:r>
            <a:endParaRPr lang="en-US" sz="1200" b="1" dirty="0">
              <a:solidFill>
                <a:srgbClr val="808080"/>
              </a:solidFill>
            </a:endParaRPr>
          </a:p>
          <a:p>
            <a:pPr marL="400050" lvl="1" indent="0">
              <a:buNone/>
            </a:pPr>
            <a:endParaRPr lang="en-US" sz="1600" b="1" dirty="0">
              <a:solidFill>
                <a:srgbClr val="808080"/>
              </a:solidFill>
            </a:endParaRPr>
          </a:p>
          <a:p>
            <a:pPr marL="400050" lvl="1" indent="0">
              <a:buNone/>
            </a:pPr>
            <a:endParaRPr lang="en-US" sz="1600" b="1" dirty="0">
              <a:solidFill>
                <a:srgbClr val="808080"/>
              </a:solidFill>
            </a:endParaRPr>
          </a:p>
        </p:txBody>
      </p:sp>
      <p:pic>
        <p:nvPicPr>
          <p:cNvPr id="9" name="Image 8" descr="AFC RAPPORT 201611062017.pdf">
            <a:extLst>
              <a:ext uri="{FF2B5EF4-FFF2-40B4-BE49-F238E27FC236}">
                <a16:creationId xmlns:a16="http://schemas.microsoft.com/office/drawing/2014/main" id="{B9A7AB67-3AED-4845-B27E-BC0910D4D92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231" b="85768"/>
          <a:stretch/>
        </p:blipFill>
        <p:spPr>
          <a:xfrm>
            <a:off x="5154657" y="2427826"/>
            <a:ext cx="3852484" cy="1006291"/>
          </a:xfrm>
          <a:prstGeom prst="rect">
            <a:avLst/>
          </a:prstGeom>
        </p:spPr>
      </p:pic>
      <p:pic>
        <p:nvPicPr>
          <p:cNvPr id="11" name="Image 10" descr="Capture d’écran 2017-06-14 à 11.32.56.png">
            <a:extLst>
              <a:ext uri="{FF2B5EF4-FFF2-40B4-BE49-F238E27FC236}">
                <a16:creationId xmlns:a16="http://schemas.microsoft.com/office/drawing/2014/main" id="{3924AB8C-E2C7-B64E-97F5-2E8A1E990D2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859"/>
          <a:stretch/>
        </p:blipFill>
        <p:spPr>
          <a:xfrm>
            <a:off x="2768600" y="5256377"/>
            <a:ext cx="1640553" cy="1376941"/>
          </a:xfrm>
          <a:prstGeom prst="rect">
            <a:avLst/>
          </a:prstGeom>
        </p:spPr>
      </p:pic>
      <p:pic>
        <p:nvPicPr>
          <p:cNvPr id="12" name="Image 11" descr="Capture d’écran 2017-06-14 à 11.26.49.png">
            <a:extLst>
              <a:ext uri="{FF2B5EF4-FFF2-40B4-BE49-F238E27FC236}">
                <a16:creationId xmlns:a16="http://schemas.microsoft.com/office/drawing/2014/main" id="{5020D09D-0FB9-2341-BF48-79E255B1897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6" t="8117" r="5578" b="4412"/>
          <a:stretch/>
        </p:blipFill>
        <p:spPr>
          <a:xfrm>
            <a:off x="448779" y="5256376"/>
            <a:ext cx="1873057" cy="1299790"/>
          </a:xfrm>
          <a:prstGeom prst="rect">
            <a:avLst/>
          </a:prstGeom>
        </p:spPr>
      </p:pic>
      <p:pic>
        <p:nvPicPr>
          <p:cNvPr id="13" name="Image 12" descr="Capture d’écran 2017-06-14 à 11.37.02.png">
            <a:extLst>
              <a:ext uri="{FF2B5EF4-FFF2-40B4-BE49-F238E27FC236}">
                <a16:creationId xmlns:a16="http://schemas.microsoft.com/office/drawing/2014/main" id="{D2E72BF5-2A3F-CA42-93CA-974C863722DF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64" t="8145" r="5571" b="9955"/>
          <a:stretch/>
        </p:blipFill>
        <p:spPr>
          <a:xfrm>
            <a:off x="6788972" y="5256376"/>
            <a:ext cx="2076824" cy="1376942"/>
          </a:xfrm>
          <a:prstGeom prst="rect">
            <a:avLst/>
          </a:prstGeom>
        </p:spPr>
      </p:pic>
      <p:pic>
        <p:nvPicPr>
          <p:cNvPr id="14" name="Image 13" descr="logo + nom 01.png">
            <a:extLst>
              <a:ext uri="{FF2B5EF4-FFF2-40B4-BE49-F238E27FC236}">
                <a16:creationId xmlns:a16="http://schemas.microsoft.com/office/drawing/2014/main" id="{55F877FA-4289-F048-B7FF-BB89DE1678F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4379" y="5256376"/>
            <a:ext cx="1696248" cy="1353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33501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52736"/>
          </a:xfrm>
          <a:gradFill>
            <a:gsLst>
              <a:gs pos="0">
                <a:srgbClr val="4FA9B5"/>
              </a:gs>
              <a:gs pos="65000">
                <a:schemeClr val="bg1">
                  <a:shade val="90000"/>
                  <a:satMod val="375000"/>
                </a:schemeClr>
              </a:gs>
              <a:gs pos="100000">
                <a:schemeClr val="bg2">
                  <a:tint val="88000"/>
                  <a:satMod val="400000"/>
                </a:schemeClr>
              </a:gs>
            </a:gsLst>
            <a:lin ang="5400000" scaled="0"/>
          </a:gradFill>
        </p:spPr>
        <p:txBody>
          <a:bodyPr/>
          <a:lstStyle/>
          <a:p>
            <a:pPr algn="r"/>
            <a:r>
              <a:rPr lang="fr-FR" sz="3600" dirty="0">
                <a:solidFill>
                  <a:schemeClr val="accent1">
                    <a:lumMod val="50000"/>
                  </a:schemeClr>
                </a:solidFill>
              </a:rPr>
              <a:t>         Coopération avec ANC</a:t>
            </a:r>
            <a:endParaRPr lang="fr-FR" sz="3600" dirty="0"/>
          </a:p>
        </p:txBody>
      </p:sp>
      <p:pic>
        <p:nvPicPr>
          <p:cNvPr id="5" name="Picture 2" descr="C:\Users\Jean-François\Documents\HERNIE CLUB HERNIE\LOGO\LOGO OFFICIEL en définition maximale\logo_Club_Hernie_final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48" y="103015"/>
            <a:ext cx="1510477" cy="877716"/>
          </a:xfrm>
          <a:prstGeom prst="rect">
            <a:avLst/>
          </a:prstGeom>
          <a:noFill/>
        </p:spPr>
      </p:pic>
      <p:cxnSp>
        <p:nvCxnSpPr>
          <p:cNvPr id="8" name="Connecteur droit 7"/>
          <p:cNvCxnSpPr/>
          <p:nvPr/>
        </p:nvCxnSpPr>
        <p:spPr bwMode="auto">
          <a:xfrm>
            <a:off x="0" y="1052736"/>
            <a:ext cx="91440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" name="Espace réservé du contenu 2"/>
          <p:cNvSpPr>
            <a:spLocks noGrp="1"/>
          </p:cNvSpPr>
          <p:nvPr>
            <p:ph sz="half" idx="1"/>
          </p:nvPr>
        </p:nvSpPr>
        <p:spPr>
          <a:xfrm>
            <a:off x="189857" y="1600205"/>
            <a:ext cx="8817284" cy="5086253"/>
          </a:xfrm>
          <a:solidFill>
            <a:srgbClr val="FFFFCC"/>
          </a:solidFill>
        </p:spPr>
        <p:txBody>
          <a:bodyPr/>
          <a:lstStyle/>
          <a:p>
            <a:pPr marL="0" indent="0">
              <a:buNone/>
            </a:pPr>
            <a:endParaRPr lang="fr-FR" sz="2000" b="1" dirty="0"/>
          </a:p>
          <a:p>
            <a:pPr marL="0" indent="0">
              <a:buNone/>
            </a:pPr>
            <a:r>
              <a:rPr lang="fr-FR" sz="2000" b="1" dirty="0"/>
              <a:t>Présentations Académie </a:t>
            </a:r>
          </a:p>
          <a:p>
            <a:pPr marL="400050" lvl="1" indent="0">
              <a:buNone/>
            </a:pPr>
            <a:r>
              <a:rPr lang="fr-FR" sz="2000" dirty="0"/>
              <a:t>Session Recherche</a:t>
            </a:r>
          </a:p>
          <a:p>
            <a:pPr marL="800100" lvl="2" indent="0">
              <a:buNone/>
            </a:pPr>
            <a:r>
              <a:rPr lang="fr-FR" sz="1600" dirty="0" err="1"/>
              <a:t>Dec</a:t>
            </a:r>
            <a:r>
              <a:rPr lang="fr-FR" sz="1600" dirty="0"/>
              <a:t> 2017</a:t>
            </a:r>
          </a:p>
          <a:p>
            <a:pPr marL="400050" lvl="1" indent="0">
              <a:buNone/>
            </a:pPr>
            <a:r>
              <a:rPr lang="fr-FR" sz="2000" dirty="0"/>
              <a:t>Session Club </a:t>
            </a:r>
            <a:r>
              <a:rPr lang="fr-FR" sz="2000" dirty="0" err="1"/>
              <a:t>Coelio</a:t>
            </a:r>
            <a:r>
              <a:rPr lang="fr-FR" sz="2000" dirty="0"/>
              <a:t>/ Club Hernie</a:t>
            </a:r>
          </a:p>
          <a:p>
            <a:pPr marL="800100" lvl="2" indent="0">
              <a:buNone/>
            </a:pPr>
            <a:r>
              <a:rPr lang="fr-FR" sz="1600" dirty="0"/>
              <a:t>26/09/2018</a:t>
            </a:r>
          </a:p>
          <a:p>
            <a:pPr marL="400050" lvl="1" indent="0">
              <a:buNone/>
            </a:pPr>
            <a:r>
              <a:rPr lang="fr-FR" sz="2000" dirty="0"/>
              <a:t>Session Registres</a:t>
            </a:r>
          </a:p>
          <a:p>
            <a:pPr marL="800100" lvl="2" indent="0">
              <a:buNone/>
            </a:pPr>
            <a:r>
              <a:rPr lang="fr-FR" sz="1600" dirty="0"/>
              <a:t>12/10/2018</a:t>
            </a:r>
          </a:p>
          <a:p>
            <a:pPr marL="400050" lvl="1" indent="0">
              <a:buNone/>
            </a:pPr>
            <a:r>
              <a:rPr lang="fr-FR" sz="2000" dirty="0"/>
              <a:t>Session Paroi</a:t>
            </a:r>
          </a:p>
          <a:p>
            <a:pPr marL="800100" lvl="2" indent="0">
              <a:buNone/>
            </a:pPr>
            <a:r>
              <a:rPr lang="fr-FR" sz="1600" dirty="0"/>
              <a:t>21/11/2018</a:t>
            </a:r>
          </a:p>
          <a:p>
            <a:pPr marL="0" indent="0">
              <a:buNone/>
            </a:pPr>
            <a:endParaRPr lang="fr-FR" sz="2000" dirty="0"/>
          </a:p>
          <a:p>
            <a:pPr marL="0" indent="0">
              <a:buNone/>
            </a:pPr>
            <a:r>
              <a:rPr lang="fr-FR" sz="2000" b="1" dirty="0"/>
              <a:t>Académie partenaire du congrès </a:t>
            </a:r>
            <a:r>
              <a:rPr lang="fr-FR" sz="2000" b="1" dirty="0" err="1"/>
              <a:t>Mesh</a:t>
            </a:r>
            <a:endParaRPr lang="fr-FR" sz="2000" b="1" dirty="0"/>
          </a:p>
          <a:p>
            <a:pPr marL="0" indent="0">
              <a:buNone/>
            </a:pPr>
            <a:endParaRPr lang="fr-FR" sz="2000" dirty="0"/>
          </a:p>
          <a:p>
            <a:pPr marL="0" indent="0">
              <a:buNone/>
            </a:pPr>
            <a:endParaRPr lang="fr-FR" sz="2400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BA2086C-F9F4-7F4F-A7EC-EB22B5C14EE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388" t="1852" b="78102"/>
          <a:stretch/>
        </p:blipFill>
        <p:spPr>
          <a:xfrm>
            <a:off x="5730541" y="1584776"/>
            <a:ext cx="3276600" cy="125365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831DD1E-2E90-9D4B-B218-E13E9DCF58C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5677"/>
          <a:stretch/>
        </p:blipFill>
        <p:spPr>
          <a:xfrm>
            <a:off x="7100065" y="2869416"/>
            <a:ext cx="1835150" cy="377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194391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52736"/>
          </a:xfrm>
          <a:gradFill>
            <a:gsLst>
              <a:gs pos="0">
                <a:srgbClr val="4FA9B5"/>
              </a:gs>
              <a:gs pos="65000">
                <a:schemeClr val="bg1">
                  <a:shade val="90000"/>
                  <a:satMod val="375000"/>
                </a:schemeClr>
              </a:gs>
              <a:gs pos="100000">
                <a:schemeClr val="bg2">
                  <a:tint val="88000"/>
                  <a:satMod val="400000"/>
                </a:schemeClr>
              </a:gs>
            </a:gsLst>
            <a:lin ang="5400000" scaled="0"/>
          </a:gradFill>
        </p:spPr>
        <p:txBody>
          <a:bodyPr/>
          <a:lstStyle/>
          <a:p>
            <a:pPr algn="r"/>
            <a:r>
              <a:rPr lang="fr-FR" sz="3600" dirty="0">
                <a:solidFill>
                  <a:schemeClr val="accent1">
                    <a:lumMod val="50000"/>
                  </a:schemeClr>
                </a:solidFill>
              </a:rPr>
              <a:t>         Coopération Collège de chirurgie</a:t>
            </a:r>
            <a:endParaRPr lang="fr-FR" sz="3600" dirty="0"/>
          </a:p>
        </p:txBody>
      </p:sp>
      <p:pic>
        <p:nvPicPr>
          <p:cNvPr id="5" name="Picture 2" descr="C:\Users\Jean-François\Documents\HERNIE CLUB HERNIE\LOGO\LOGO OFFICIEL en définition maximale\logo_Club_Hernie_final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48" y="103015"/>
            <a:ext cx="1510477" cy="877716"/>
          </a:xfrm>
          <a:prstGeom prst="rect">
            <a:avLst/>
          </a:prstGeom>
          <a:noFill/>
        </p:spPr>
      </p:pic>
      <p:cxnSp>
        <p:nvCxnSpPr>
          <p:cNvPr id="8" name="Connecteur droit 7"/>
          <p:cNvCxnSpPr/>
          <p:nvPr/>
        </p:nvCxnSpPr>
        <p:spPr bwMode="auto">
          <a:xfrm>
            <a:off x="0" y="1052736"/>
            <a:ext cx="91440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" name="Espace réservé du contenu 2"/>
          <p:cNvSpPr>
            <a:spLocks noGrp="1"/>
          </p:cNvSpPr>
          <p:nvPr>
            <p:ph sz="half" idx="1"/>
          </p:nvPr>
        </p:nvSpPr>
        <p:spPr>
          <a:xfrm>
            <a:off x="189857" y="1600205"/>
            <a:ext cx="8817284" cy="5086253"/>
          </a:xfrm>
          <a:solidFill>
            <a:srgbClr val="FFFFCC"/>
          </a:solidFill>
        </p:spPr>
        <p:txBody>
          <a:bodyPr/>
          <a:lstStyle/>
          <a:p>
            <a:pPr marL="0" indent="0">
              <a:buNone/>
            </a:pPr>
            <a:endParaRPr lang="fr-FR" sz="2000" dirty="0"/>
          </a:p>
          <a:p>
            <a:pPr marL="0" indent="0">
              <a:buNone/>
            </a:pPr>
            <a:endParaRPr lang="fr-FR" sz="2400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025092E-3024-EF43-B717-67E743B6E1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648752"/>
            <a:ext cx="9144000" cy="4855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53639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52736"/>
          </a:xfrm>
          <a:gradFill>
            <a:gsLst>
              <a:gs pos="0">
                <a:srgbClr val="4FA9B5"/>
              </a:gs>
              <a:gs pos="65000">
                <a:schemeClr val="bg1">
                  <a:shade val="90000"/>
                  <a:satMod val="375000"/>
                </a:schemeClr>
              </a:gs>
              <a:gs pos="100000">
                <a:schemeClr val="bg2">
                  <a:tint val="88000"/>
                  <a:satMod val="400000"/>
                </a:schemeClr>
              </a:gs>
            </a:gsLst>
            <a:lin ang="5400000" scaled="0"/>
          </a:gradFill>
        </p:spPr>
        <p:txBody>
          <a:bodyPr/>
          <a:lstStyle/>
          <a:p>
            <a:pPr algn="r"/>
            <a:r>
              <a:rPr lang="fr-FR" sz="3600" dirty="0">
                <a:solidFill>
                  <a:schemeClr val="accent1">
                    <a:lumMod val="50000"/>
                  </a:schemeClr>
                </a:solidFill>
              </a:rPr>
              <a:t>         CLUB HERNIE SIEGE AU CNP</a:t>
            </a:r>
            <a:endParaRPr lang="fr-FR" sz="3600" dirty="0"/>
          </a:p>
        </p:txBody>
      </p:sp>
      <p:pic>
        <p:nvPicPr>
          <p:cNvPr id="5" name="Picture 2" descr="C:\Users\Jean-François\Documents\HERNIE CLUB HERNIE\LOGO\LOGO OFFICIEL en définition maximale\logo_Club_Hernie_final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48" y="103015"/>
            <a:ext cx="1510477" cy="877716"/>
          </a:xfrm>
          <a:prstGeom prst="rect">
            <a:avLst/>
          </a:prstGeom>
          <a:noFill/>
        </p:spPr>
      </p:pic>
      <p:cxnSp>
        <p:nvCxnSpPr>
          <p:cNvPr id="8" name="Connecteur droit 7"/>
          <p:cNvCxnSpPr/>
          <p:nvPr/>
        </p:nvCxnSpPr>
        <p:spPr bwMode="auto">
          <a:xfrm>
            <a:off x="0" y="1052736"/>
            <a:ext cx="91440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" name="Espace réservé du contenu 2"/>
          <p:cNvSpPr>
            <a:spLocks noGrp="1"/>
          </p:cNvSpPr>
          <p:nvPr>
            <p:ph sz="half" idx="1"/>
          </p:nvPr>
        </p:nvSpPr>
        <p:spPr>
          <a:xfrm>
            <a:off x="189857" y="1600205"/>
            <a:ext cx="8817284" cy="5086253"/>
          </a:xfrm>
          <a:solidFill>
            <a:srgbClr val="FFFFCC"/>
          </a:solidFill>
        </p:spPr>
        <p:txBody>
          <a:bodyPr/>
          <a:lstStyle/>
          <a:p>
            <a:pPr marL="0" indent="0">
              <a:buNone/>
            </a:pPr>
            <a:endParaRPr lang="fr-FR" sz="2000" dirty="0"/>
          </a:p>
          <a:p>
            <a:pPr marL="0" indent="0">
              <a:buNone/>
            </a:pPr>
            <a:r>
              <a:rPr lang="fr-FR" sz="2400" dirty="0"/>
              <a:t>Club Hernie devient membre du CNP CVD</a:t>
            </a:r>
          </a:p>
          <a:p>
            <a:pPr marL="400050" lvl="1" indent="0">
              <a:buNone/>
            </a:pPr>
            <a:r>
              <a:rPr lang="fr-FR" sz="2000" dirty="0"/>
              <a:t>Conseil National Professionnel Chirurgie Viscérale et Digestive</a:t>
            </a:r>
          </a:p>
          <a:p>
            <a:pPr marL="400050" lvl="1" indent="0">
              <a:buNone/>
            </a:pPr>
            <a:r>
              <a:rPr lang="fr-FR" sz="2000" dirty="0"/>
              <a:t>AGO du 7/11/2018</a:t>
            </a:r>
          </a:p>
          <a:p>
            <a:pPr marL="400050" lvl="1" indent="0">
              <a:buNone/>
            </a:pPr>
            <a:endParaRPr lang="fr-FR" sz="20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1BCB56B-36A8-3343-867C-5F5AAB0417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078528"/>
            <a:ext cx="9144000" cy="799504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AFD3DC0-321D-FB42-8C42-7AB87255604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8959" y="3739486"/>
            <a:ext cx="6112339" cy="2790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60516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52736"/>
          </a:xfrm>
          <a:gradFill>
            <a:gsLst>
              <a:gs pos="0">
                <a:srgbClr val="4FA9B5"/>
              </a:gs>
              <a:gs pos="65000">
                <a:schemeClr val="bg1">
                  <a:shade val="90000"/>
                  <a:satMod val="375000"/>
                </a:schemeClr>
              </a:gs>
              <a:gs pos="100000">
                <a:schemeClr val="bg2">
                  <a:tint val="88000"/>
                  <a:satMod val="400000"/>
                </a:schemeClr>
              </a:gs>
            </a:gsLst>
            <a:lin ang="5400000" scaled="0"/>
          </a:gradFill>
        </p:spPr>
        <p:txBody>
          <a:bodyPr/>
          <a:lstStyle/>
          <a:p>
            <a:pPr algn="r"/>
            <a:r>
              <a:rPr lang="fr-FR" sz="3600" dirty="0">
                <a:solidFill>
                  <a:schemeClr val="accent1">
                    <a:lumMod val="50000"/>
                  </a:schemeClr>
                </a:solidFill>
              </a:rPr>
              <a:t>         CLUB HERNIE SIEGE AU CNP</a:t>
            </a:r>
            <a:endParaRPr lang="fr-FR" sz="3600" dirty="0"/>
          </a:p>
        </p:txBody>
      </p:sp>
      <p:pic>
        <p:nvPicPr>
          <p:cNvPr id="5" name="Picture 2" descr="C:\Users\Jean-François\Documents\HERNIE CLUB HERNIE\LOGO\LOGO OFFICIEL en définition maximale\logo_Club_Hernie_final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48" y="103015"/>
            <a:ext cx="1510477" cy="877716"/>
          </a:xfrm>
          <a:prstGeom prst="rect">
            <a:avLst/>
          </a:prstGeom>
          <a:noFill/>
        </p:spPr>
      </p:pic>
      <p:cxnSp>
        <p:nvCxnSpPr>
          <p:cNvPr id="8" name="Connecteur droit 7"/>
          <p:cNvCxnSpPr/>
          <p:nvPr/>
        </p:nvCxnSpPr>
        <p:spPr bwMode="auto">
          <a:xfrm>
            <a:off x="0" y="1052736"/>
            <a:ext cx="91440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" name="Espace réservé du contenu 2"/>
          <p:cNvSpPr>
            <a:spLocks noGrp="1"/>
          </p:cNvSpPr>
          <p:nvPr>
            <p:ph sz="half" idx="1"/>
          </p:nvPr>
        </p:nvSpPr>
        <p:spPr>
          <a:xfrm>
            <a:off x="189857" y="1600205"/>
            <a:ext cx="8817284" cy="5086253"/>
          </a:xfrm>
          <a:solidFill>
            <a:srgbClr val="FFFFCC"/>
          </a:solidFill>
        </p:spPr>
        <p:txBody>
          <a:bodyPr/>
          <a:lstStyle/>
          <a:p>
            <a:pPr marL="0" indent="0">
              <a:buNone/>
            </a:pPr>
            <a:endParaRPr lang="fr-FR" sz="2000" dirty="0"/>
          </a:p>
          <a:p>
            <a:pPr marL="0" indent="0">
              <a:buNone/>
            </a:pPr>
            <a:r>
              <a:rPr lang="fr-FR" sz="2400" dirty="0"/>
              <a:t>Club Hernie devient membre du CNP CVD</a:t>
            </a:r>
          </a:p>
          <a:p>
            <a:pPr marL="400050" lvl="1" indent="0">
              <a:buNone/>
            </a:pPr>
            <a:r>
              <a:rPr lang="fr-FR" sz="2000" dirty="0"/>
              <a:t>Conseil National Professionnel Chirurgie Viscérale et Digestive</a:t>
            </a:r>
          </a:p>
          <a:p>
            <a:pPr marL="400050" lvl="1" indent="0">
              <a:buNone/>
            </a:pPr>
            <a:r>
              <a:rPr lang="fr-FR" sz="2000" dirty="0"/>
              <a:t>AGO du 7/11/2018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F81665A-A284-0245-9E9D-8AE22B9343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50" y="132080"/>
            <a:ext cx="91164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840029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52736"/>
          </a:xfrm>
          <a:gradFill>
            <a:gsLst>
              <a:gs pos="0">
                <a:srgbClr val="4FA9B5"/>
              </a:gs>
              <a:gs pos="65000">
                <a:schemeClr val="bg1">
                  <a:shade val="90000"/>
                  <a:satMod val="375000"/>
                </a:schemeClr>
              </a:gs>
              <a:gs pos="100000">
                <a:schemeClr val="bg2">
                  <a:tint val="88000"/>
                  <a:satMod val="400000"/>
                </a:schemeClr>
              </a:gs>
            </a:gsLst>
            <a:lin ang="5400000" scaled="0"/>
          </a:gradFill>
        </p:spPr>
        <p:txBody>
          <a:bodyPr/>
          <a:lstStyle/>
          <a:p>
            <a:pPr algn="r"/>
            <a:r>
              <a:rPr lang="fr-FR" sz="3600" dirty="0">
                <a:solidFill>
                  <a:schemeClr val="accent1">
                    <a:lumMod val="50000"/>
                  </a:schemeClr>
                </a:solidFill>
              </a:rPr>
              <a:t>         Coopération avec FCVD</a:t>
            </a:r>
            <a:endParaRPr lang="fr-FR" sz="3600" dirty="0"/>
          </a:p>
        </p:txBody>
      </p:sp>
      <p:pic>
        <p:nvPicPr>
          <p:cNvPr id="5" name="Picture 2" descr="C:\Users\Jean-François\Documents\HERNIE CLUB HERNIE\LOGO\LOGO OFFICIEL en définition maximale\logo_Club_Hernie_final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48" y="103015"/>
            <a:ext cx="1510477" cy="877716"/>
          </a:xfrm>
          <a:prstGeom prst="rect">
            <a:avLst/>
          </a:prstGeom>
          <a:noFill/>
        </p:spPr>
      </p:pic>
      <p:cxnSp>
        <p:nvCxnSpPr>
          <p:cNvPr id="8" name="Connecteur droit 7"/>
          <p:cNvCxnSpPr/>
          <p:nvPr/>
        </p:nvCxnSpPr>
        <p:spPr bwMode="auto">
          <a:xfrm>
            <a:off x="0" y="1052736"/>
            <a:ext cx="91440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" name="Espace réservé du contenu 2"/>
          <p:cNvSpPr>
            <a:spLocks noGrp="1"/>
          </p:cNvSpPr>
          <p:nvPr>
            <p:ph sz="half" idx="1"/>
          </p:nvPr>
        </p:nvSpPr>
        <p:spPr>
          <a:xfrm>
            <a:off x="189857" y="1600205"/>
            <a:ext cx="8817284" cy="5086253"/>
          </a:xfrm>
          <a:solidFill>
            <a:srgbClr val="FFFFCC"/>
          </a:solidFill>
        </p:spPr>
        <p:txBody>
          <a:bodyPr/>
          <a:lstStyle/>
          <a:p>
            <a:pPr marL="0" indent="0">
              <a:buNone/>
            </a:pPr>
            <a:r>
              <a:rPr lang="fr-FR" sz="2400" dirty="0"/>
              <a:t>Accréditation des chirurgiens</a:t>
            </a:r>
          </a:p>
          <a:p>
            <a:pPr marL="400050" lvl="1" indent="0">
              <a:buNone/>
            </a:pPr>
            <a:r>
              <a:rPr lang="fr-FR" sz="2000" dirty="0"/>
              <a:t>La participation au registre </a:t>
            </a:r>
          </a:p>
          <a:p>
            <a:pPr marL="400050" lvl="1" indent="0">
              <a:buNone/>
            </a:pPr>
            <a:r>
              <a:rPr lang="fr-FR" sz="2000" dirty="0"/>
              <a:t>du Club Hernie</a:t>
            </a:r>
          </a:p>
          <a:p>
            <a:pPr marL="400050" lvl="1" indent="0">
              <a:buNone/>
            </a:pPr>
            <a:r>
              <a:rPr lang="fr-FR" sz="2000" dirty="0"/>
              <a:t>Valide une action d’APP</a:t>
            </a:r>
          </a:p>
          <a:p>
            <a:pPr marL="0" indent="0">
              <a:buNone/>
            </a:pPr>
            <a:endParaRPr lang="fr-FR" sz="2400" dirty="0"/>
          </a:p>
          <a:p>
            <a:pPr marL="0" indent="0">
              <a:buNone/>
            </a:pPr>
            <a:r>
              <a:rPr lang="fr-FR" sz="2400" dirty="0"/>
              <a:t>FMC</a:t>
            </a:r>
          </a:p>
          <a:p>
            <a:pPr marL="400050" lvl="1" indent="0">
              <a:buNone/>
            </a:pPr>
            <a:r>
              <a:rPr lang="fr-FR" sz="2000" dirty="0"/>
              <a:t>Congrès </a:t>
            </a:r>
            <a:r>
              <a:rPr lang="fr-FR" sz="2000" dirty="0" err="1"/>
              <a:t>Mesh</a:t>
            </a:r>
            <a:r>
              <a:rPr lang="fr-FR" sz="2000" dirty="0"/>
              <a:t> </a:t>
            </a:r>
          </a:p>
          <a:p>
            <a:pPr marL="400050" lvl="1" indent="0">
              <a:buNone/>
            </a:pPr>
            <a:r>
              <a:rPr lang="fr-FR" sz="2000" dirty="0"/>
              <a:t>Est agréé FMC</a:t>
            </a:r>
          </a:p>
          <a:p>
            <a:pPr marL="0" indent="0">
              <a:buNone/>
            </a:pPr>
            <a:endParaRPr lang="fr-FR" sz="2400" dirty="0"/>
          </a:p>
          <a:p>
            <a:pPr marL="0" indent="0">
              <a:buNone/>
            </a:pPr>
            <a:r>
              <a:rPr lang="fr-FR" sz="2400" dirty="0"/>
              <a:t>Matinée DPC </a:t>
            </a:r>
          </a:p>
          <a:p>
            <a:pPr marL="400050" lvl="1" indent="0">
              <a:buNone/>
            </a:pPr>
            <a:r>
              <a:rPr lang="fr-FR" sz="2000" dirty="0"/>
              <a:t>Couplée au congrès MESH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831DD1E-2E90-9D4B-B218-E13E9DCF58C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5677"/>
          <a:stretch/>
        </p:blipFill>
        <p:spPr>
          <a:xfrm>
            <a:off x="7140334" y="2914558"/>
            <a:ext cx="1835150" cy="37719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4F71CA4-4DEB-EA44-B0F3-B122808F5E0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73527" y="1600204"/>
            <a:ext cx="3733614" cy="354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08105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52736"/>
          </a:xfrm>
          <a:gradFill>
            <a:gsLst>
              <a:gs pos="0">
                <a:srgbClr val="4FA9B5"/>
              </a:gs>
              <a:gs pos="65000">
                <a:schemeClr val="bg1">
                  <a:shade val="90000"/>
                  <a:satMod val="375000"/>
                </a:schemeClr>
              </a:gs>
              <a:gs pos="100000">
                <a:schemeClr val="bg2">
                  <a:tint val="88000"/>
                  <a:satMod val="400000"/>
                </a:schemeClr>
              </a:gs>
            </a:gsLst>
            <a:lin ang="5400000" scaled="0"/>
          </a:gradFill>
        </p:spPr>
        <p:txBody>
          <a:bodyPr/>
          <a:lstStyle/>
          <a:p>
            <a:pPr algn="r"/>
            <a:r>
              <a:rPr lang="en-US" sz="3600" b="1" dirty="0">
                <a:solidFill>
                  <a:srgbClr val="4597A0"/>
                </a:solidFill>
              </a:rPr>
              <a:t>            </a:t>
            </a:r>
            <a:r>
              <a:rPr lang="en-US" sz="3200" dirty="0">
                <a:solidFill>
                  <a:srgbClr val="4597A0"/>
                </a:solidFill>
              </a:rPr>
              <a:t>Auto-</a:t>
            </a:r>
            <a:r>
              <a:rPr lang="en-US" sz="3200" dirty="0" err="1">
                <a:solidFill>
                  <a:srgbClr val="4597A0"/>
                </a:solidFill>
              </a:rPr>
              <a:t>évaluation</a:t>
            </a:r>
            <a:r>
              <a:rPr lang="en-US" sz="3200" dirty="0">
                <a:solidFill>
                  <a:srgbClr val="4597A0"/>
                </a:solidFill>
              </a:rPr>
              <a:t> </a:t>
            </a:r>
            <a:r>
              <a:rPr lang="en-US" sz="3200" dirty="0" err="1">
                <a:solidFill>
                  <a:srgbClr val="4597A0"/>
                </a:solidFill>
              </a:rPr>
              <a:t>perso</a:t>
            </a:r>
            <a:r>
              <a:rPr lang="en-US" sz="3200" dirty="0">
                <a:solidFill>
                  <a:srgbClr val="4597A0"/>
                </a:solidFill>
              </a:rPr>
              <a:t> / </a:t>
            </a:r>
            <a:r>
              <a:rPr lang="en-US" sz="3200" dirty="0" err="1">
                <a:solidFill>
                  <a:srgbClr val="4597A0"/>
                </a:solidFill>
              </a:rPr>
              <a:t>groupe</a:t>
            </a:r>
            <a:endParaRPr lang="en-US" sz="3200" dirty="0">
              <a:solidFill>
                <a:srgbClr val="4597A0"/>
              </a:solidFill>
            </a:endParaRPr>
          </a:p>
        </p:txBody>
      </p:sp>
      <p:sp>
        <p:nvSpPr>
          <p:cNvPr id="6" name="Espace réservé du contenu 5"/>
          <p:cNvSpPr>
            <a:spLocks noGrp="1"/>
          </p:cNvSpPr>
          <p:nvPr>
            <p:ph sz="half" idx="1"/>
          </p:nvPr>
        </p:nvSpPr>
        <p:spPr>
          <a:xfrm>
            <a:off x="457200" y="1207293"/>
            <a:ext cx="8435280" cy="4958011"/>
          </a:xfrm>
        </p:spPr>
        <p:txBody>
          <a:bodyPr/>
          <a:lstStyle/>
          <a:p>
            <a:pPr marL="0" indent="0">
              <a:buNone/>
            </a:pPr>
            <a:endParaRPr lang="en-US" dirty="0">
              <a:solidFill>
                <a:srgbClr val="4597A0"/>
              </a:solidFill>
            </a:endParaRPr>
          </a:p>
          <a:p>
            <a:pPr marL="0" indent="0">
              <a:buNone/>
            </a:pPr>
            <a:endParaRPr lang="en-US" sz="2400" dirty="0">
              <a:solidFill>
                <a:srgbClr val="4597A0"/>
              </a:solidFill>
            </a:endParaRPr>
          </a:p>
        </p:txBody>
      </p:sp>
      <p:pic>
        <p:nvPicPr>
          <p:cNvPr id="5" name="Picture 2" descr="C:\Users\Jean-François\Documents\HERNIE CLUB HERNIE\LOGO\LOGO OFFICIEL en définition maximale\logo_Club_Hernie_final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46" y="103015"/>
            <a:ext cx="1510477" cy="877716"/>
          </a:xfrm>
          <a:prstGeom prst="rect">
            <a:avLst/>
          </a:prstGeom>
          <a:noFill/>
        </p:spPr>
      </p:pic>
      <p:cxnSp>
        <p:nvCxnSpPr>
          <p:cNvPr id="8" name="Connecteur droit 7"/>
          <p:cNvCxnSpPr/>
          <p:nvPr/>
        </p:nvCxnSpPr>
        <p:spPr bwMode="auto">
          <a:xfrm>
            <a:off x="0" y="1052736"/>
            <a:ext cx="91440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3" name="Image 2" descr="Capture d’écran 2015-03-05 à 12.05.02.png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4403" b="5168"/>
          <a:stretch/>
        </p:blipFill>
        <p:spPr>
          <a:xfrm>
            <a:off x="107505" y="1225469"/>
            <a:ext cx="8928991" cy="5515903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46754" y="2564905"/>
            <a:ext cx="1682521" cy="2842880"/>
          </a:xfrm>
          <a:prstGeom prst="rect">
            <a:avLst/>
          </a:prstGeom>
        </p:spPr>
      </p:pic>
      <p:sp>
        <p:nvSpPr>
          <p:cNvPr id="7" name="Ellipse 6"/>
          <p:cNvSpPr/>
          <p:nvPr/>
        </p:nvSpPr>
        <p:spPr bwMode="auto">
          <a:xfrm>
            <a:off x="6300192" y="2203354"/>
            <a:ext cx="1296144" cy="4572860"/>
          </a:xfrm>
          <a:prstGeom prst="ellipse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b="1">
              <a:solidFill>
                <a:srgbClr val="000000"/>
              </a:solidFill>
              <a:latin typeface="Arial" pitchFamily="34" charset="0"/>
              <a:cs typeface="Arial" charset="0"/>
            </a:endParaRP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62358" y="2203354"/>
            <a:ext cx="1316850" cy="4572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7505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4FA9B5"/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bg2">
                <a:tint val="88000"/>
                <a:satMod val="40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-27384"/>
            <a:ext cx="9144000" cy="1080120"/>
          </a:xfrm>
        </p:spPr>
        <p:txBody>
          <a:bodyPr/>
          <a:lstStyle/>
          <a:p>
            <a:r>
              <a:rPr lang="fr-FR" sz="2800" dirty="0">
                <a:solidFill>
                  <a:schemeClr val="accent1">
                    <a:lumMod val="50000"/>
                  </a:schemeClr>
                </a:solidFill>
              </a:rPr>
              <a:t>     </a:t>
            </a:r>
            <a:br>
              <a:rPr lang="fr-FR" sz="28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fr-FR" sz="2800" b="1" dirty="0">
                <a:solidFill>
                  <a:schemeClr val="accent1">
                    <a:lumMod val="50000"/>
                  </a:schemeClr>
                </a:solidFill>
              </a:rPr>
              <a:t>Conclusion</a:t>
            </a:r>
            <a:br>
              <a:rPr lang="fr-FR" sz="2800" b="1" dirty="0">
                <a:solidFill>
                  <a:schemeClr val="accent1">
                    <a:lumMod val="50000"/>
                  </a:schemeClr>
                </a:solidFill>
              </a:rPr>
            </a:br>
            <a:endParaRPr lang="fr-FR" sz="2800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05127" y="3717032"/>
            <a:ext cx="8363272" cy="2448272"/>
          </a:xfrm>
          <a:solidFill>
            <a:srgbClr val="FFFFCC"/>
          </a:solidFill>
          <a:ln w="28575">
            <a:solidFill>
              <a:srgbClr val="FF0000"/>
            </a:solidFill>
          </a:ln>
        </p:spPr>
        <p:txBody>
          <a:bodyPr/>
          <a:lstStyle/>
          <a:p>
            <a:pPr marL="0" indent="0" algn="ctr">
              <a:buNone/>
            </a:pPr>
            <a:endParaRPr lang="fr-FR" sz="2400" b="1" dirty="0">
              <a:ln w="12700">
                <a:solidFill>
                  <a:srgbClr val="FF0000"/>
                </a:solidFill>
              </a:ln>
              <a:solidFill>
                <a:schemeClr val="accent5">
                  <a:lumMod val="50000"/>
                </a:schemeClr>
              </a:solidFill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fr-FR" sz="2400" b="1" dirty="0">
                <a:solidFill>
                  <a:schemeClr val="accent5">
                    <a:lumMod val="50000"/>
                  </a:schemeClr>
                </a:solidFill>
                <a:cs typeface="Times New Roman" pitchFamily="18" charset="0"/>
              </a:rPr>
              <a:t>Sous réserve d’une méthodologie </a:t>
            </a:r>
            <a:r>
              <a:rPr lang="fr-FR" sz="2400" b="1" u="sng" dirty="0">
                <a:solidFill>
                  <a:schemeClr val="accent5">
                    <a:lumMod val="50000"/>
                  </a:schemeClr>
                </a:solidFill>
                <a:cs typeface="Times New Roman" pitchFamily="18" charset="0"/>
              </a:rPr>
              <a:t>rigoureuse</a:t>
            </a:r>
            <a:r>
              <a:rPr lang="fr-FR" sz="2400" b="1" dirty="0">
                <a:solidFill>
                  <a:schemeClr val="accent5">
                    <a:lumMod val="50000"/>
                  </a:schemeClr>
                </a:solidFill>
                <a:cs typeface="Times New Roman" pitchFamily="18" charset="0"/>
              </a:rPr>
              <a:t>,</a:t>
            </a:r>
          </a:p>
          <a:p>
            <a:pPr marL="0" indent="0" algn="ctr">
              <a:buNone/>
            </a:pPr>
            <a:r>
              <a:rPr lang="fr-FR" sz="2400" b="1" dirty="0">
                <a:solidFill>
                  <a:schemeClr val="accent5">
                    <a:lumMod val="50000"/>
                  </a:schemeClr>
                </a:solidFill>
                <a:cs typeface="Times New Roman" pitchFamily="18" charset="0"/>
              </a:rPr>
              <a:t>telle que celle du Club Hernie,</a:t>
            </a:r>
          </a:p>
          <a:p>
            <a:pPr marL="0" indent="0" algn="ctr">
              <a:buNone/>
            </a:pPr>
            <a:r>
              <a:rPr lang="fr-FR" sz="2400" b="1" dirty="0">
                <a:solidFill>
                  <a:schemeClr val="accent5">
                    <a:lumMod val="50000"/>
                  </a:schemeClr>
                </a:solidFill>
                <a:cs typeface="Times New Roman" pitchFamily="18" charset="0"/>
              </a:rPr>
              <a:t>les registres peuvent prendre une place importante en complément des RCT</a:t>
            </a:r>
          </a:p>
          <a:p>
            <a:pPr marL="0" indent="0" algn="ctr">
              <a:buNone/>
            </a:pPr>
            <a:endParaRPr lang="fr-FR" sz="2400" b="1" dirty="0">
              <a:solidFill>
                <a:schemeClr val="accent4">
                  <a:lumMod val="50000"/>
                  <a:lumOff val="50000"/>
                </a:schemeClr>
              </a:solidFill>
              <a:cs typeface="Times New Roman" pitchFamily="18" charset="0"/>
            </a:endParaRPr>
          </a:p>
        </p:txBody>
      </p:sp>
      <p:pic>
        <p:nvPicPr>
          <p:cNvPr id="5" name="Picture 2" descr="C:\Users\Jean-François\Documents\HERNIE CLUB HERNIE\LOGO\LOGO OFFICIEL en définition maximale\logo_Club_Hernie_final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32" y="103012"/>
            <a:ext cx="1510477" cy="877716"/>
          </a:xfrm>
          <a:prstGeom prst="rect">
            <a:avLst/>
          </a:prstGeom>
          <a:noFill/>
        </p:spPr>
      </p:pic>
      <p:cxnSp>
        <p:nvCxnSpPr>
          <p:cNvPr id="8" name="Connecteur droit 7"/>
          <p:cNvCxnSpPr/>
          <p:nvPr/>
        </p:nvCxnSpPr>
        <p:spPr bwMode="auto">
          <a:xfrm>
            <a:off x="0" y="1052736"/>
            <a:ext cx="91440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9" name="Image 8" descr="Capture d’écran 2015-02-06 à 22.18.13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63" y="17312"/>
            <a:ext cx="9144000" cy="1049116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887663">
            <a:off x="3347864" y="1412776"/>
            <a:ext cx="2456901" cy="1859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0737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_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odèle par défau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odèle par défau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IntroducingPowerPoint2007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53000"/>
                <a:satMod val="200000"/>
              </a:schemeClr>
              <a:schemeClr val="phClr">
                <a:tint val="78000"/>
                <a:satMod val="230000"/>
              </a:schemeClr>
            </a:duotone>
          </a:blip>
          <a:tile tx="0" ty="0" sx="90000" sy="90000" flip="none" algn="t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odèle par défau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Equity">
    <a:dk1>
      <a:sysClr val="windowText" lastClr="000000"/>
    </a:dk1>
    <a:lt1>
      <a:sysClr val="window" lastClr="FFFFFF"/>
    </a:lt1>
    <a:dk2>
      <a:srgbClr val="696464"/>
    </a:dk2>
    <a:lt2>
      <a:srgbClr val="E9E5DC"/>
    </a:lt2>
    <a:accent1>
      <a:srgbClr val="D34817"/>
    </a:accent1>
    <a:accent2>
      <a:srgbClr val="9B2D1F"/>
    </a:accent2>
    <a:accent3>
      <a:srgbClr val="A28E6A"/>
    </a:accent3>
    <a:accent4>
      <a:srgbClr val="956251"/>
    </a:accent4>
    <a:accent5>
      <a:srgbClr val="918485"/>
    </a:accent5>
    <a:accent6>
      <a:srgbClr val="855D5D"/>
    </a:accent6>
    <a:hlink>
      <a:srgbClr val="CC9900"/>
    </a:hlink>
    <a:folHlink>
      <a:srgbClr val="96A9A9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2917</TotalTime>
  <Words>1996</Words>
  <Application>Microsoft Macintosh PowerPoint</Application>
  <PresentationFormat>Affichage à l'écran (4:3)</PresentationFormat>
  <Paragraphs>691</Paragraphs>
  <Slides>30</Slides>
  <Notes>30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4</vt:i4>
      </vt:variant>
      <vt:variant>
        <vt:lpstr>Titres des diapositives</vt:lpstr>
      </vt:variant>
      <vt:variant>
        <vt:i4>30</vt:i4>
      </vt:variant>
    </vt:vector>
  </HeadingPairs>
  <TitlesOfParts>
    <vt:vector size="40" baseType="lpstr">
      <vt:lpstr>Arial</vt:lpstr>
      <vt:lpstr>Calibri</vt:lpstr>
      <vt:lpstr>Corbel</vt:lpstr>
      <vt:lpstr>Wingdings</vt:lpstr>
      <vt:lpstr>Wingdings 2</vt:lpstr>
      <vt:lpstr>Wingdings 3</vt:lpstr>
      <vt:lpstr>1_Modèle par défaut</vt:lpstr>
      <vt:lpstr>2_Modèle par défaut</vt:lpstr>
      <vt:lpstr>IntroducingPowerPoint2007</vt:lpstr>
      <vt:lpstr>Modèle par défaut</vt:lpstr>
      <vt:lpstr>cLUB hernie</vt:lpstr>
      <vt:lpstr> </vt:lpstr>
      <vt:lpstr>Comment a-t-on construit ces registres (A/V) ? </vt:lpstr>
      <vt:lpstr>     Rigueur de saisie</vt:lpstr>
      <vt:lpstr>           Online System / data protection</vt:lpstr>
      <vt:lpstr>           Online System / data protection</vt:lpstr>
      <vt:lpstr>                                    Rigueur de suivi</vt:lpstr>
      <vt:lpstr>     Rigueur de contrôle</vt:lpstr>
      <vt:lpstr>           Registres ventral et inguinal</vt:lpstr>
      <vt:lpstr>Saisies par clic boxes </vt:lpstr>
      <vt:lpstr>Exhaustivité des saisies</vt:lpstr>
      <vt:lpstr>         Exports: la puissance d’Excel</vt:lpstr>
      <vt:lpstr>Utilisation des registres du Club Hernie</vt:lpstr>
      <vt:lpstr>         Présentations en congrès</vt:lpstr>
      <vt:lpstr>         Présentations en congrès</vt:lpstr>
      <vt:lpstr>         Présentations en congrès</vt:lpstr>
      <vt:lpstr>         Présentations en congrès</vt:lpstr>
      <vt:lpstr>Présentation PowerPoint</vt:lpstr>
      <vt:lpstr>Présentation PowerPoint</vt:lpstr>
      <vt:lpstr>         Publications</vt:lpstr>
      <vt:lpstr>         Publications</vt:lpstr>
      <vt:lpstr>         Publications</vt:lpstr>
      <vt:lpstr>         Coopération avec AFC</vt:lpstr>
      <vt:lpstr>         Coopération avec ANC</vt:lpstr>
      <vt:lpstr>         Coopération Collège de chirurgie</vt:lpstr>
      <vt:lpstr>         CLUB HERNIE SIEGE AU CNP</vt:lpstr>
      <vt:lpstr>         CLUB HERNIE SIEGE AU CNP</vt:lpstr>
      <vt:lpstr>         Coopération avec FCVD</vt:lpstr>
      <vt:lpstr>            Auto-évaluation perso / groupe</vt:lpstr>
      <vt:lpstr>      Conclusion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cLUB hernie</dc:title>
  <dc:creator>Jean Francois Gillion</dc:creator>
  <cp:lastModifiedBy>JEAN GILLION</cp:lastModifiedBy>
  <cp:revision>228</cp:revision>
  <dcterms:created xsi:type="dcterms:W3CDTF">2016-11-30T10:16:48Z</dcterms:created>
  <dcterms:modified xsi:type="dcterms:W3CDTF">2019-10-11T15:08:40Z</dcterms:modified>
</cp:coreProperties>
</file>